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74" r:id="rId4"/>
    <p:sldId id="264" r:id="rId5"/>
    <p:sldId id="263" r:id="rId6"/>
    <p:sldId id="276" r:id="rId7"/>
    <p:sldId id="277" r:id="rId8"/>
    <p:sldId id="278" r:id="rId9"/>
    <p:sldId id="265" r:id="rId10"/>
    <p:sldId id="266" r:id="rId11"/>
    <p:sldId id="267" r:id="rId12"/>
    <p:sldId id="268" r:id="rId13"/>
    <p:sldId id="269" r:id="rId14"/>
    <p:sldId id="279" r:id="rId15"/>
    <p:sldId id="272" r:id="rId16"/>
    <p:sldId id="280" r:id="rId17"/>
    <p:sldId id="271" r:id="rId18"/>
    <p:sldId id="281" r:id="rId19"/>
    <p:sldId id="282" r:id="rId20"/>
    <p:sldId id="283" r:id="rId21"/>
    <p:sldId id="284" r:id="rId22"/>
    <p:sldId id="286" r:id="rId23"/>
    <p:sldId id="273" r:id="rId24"/>
    <p:sldId id="287" r:id="rId25"/>
    <p:sldId id="289" r:id="rId26"/>
    <p:sldId id="288" r:id="rId27"/>
    <p:sldId id="262" r:id="rId2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8A82E"/>
    <a:srgbClr val="3297C3"/>
    <a:srgbClr val="4AB5D9"/>
    <a:srgbClr val="81D1EC"/>
    <a:srgbClr val="FE9900"/>
    <a:srgbClr val="FD95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Φωτεινό στυλ 1 - Έμφαση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Φωτεινό στυλ 3 - Έμφαση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35" autoAdjust="0"/>
    <p:restoredTop sz="76256" autoAdjust="0"/>
  </p:normalViewPr>
  <p:slideViewPr>
    <p:cSldViewPr snapToGrid="0">
      <p:cViewPr varScale="1">
        <p:scale>
          <a:sx n="87" d="100"/>
          <a:sy n="87" d="100"/>
        </p:scale>
        <p:origin x="92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401041-E03C-4661-9607-908B0A03F6F5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E24AB2-0387-4537-B30D-E6834441450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S" dirty="0"/>
            <a:t>Variables Booleanas (o lógicas)</a:t>
          </a:r>
          <a:endParaRPr lang="el-GR" dirty="0"/>
        </a:p>
      </dgm:t>
    </dgm:pt>
    <dgm:pt modelId="{E2A3A107-2F81-4081-B7C1-00C7E42CD81A}" type="parTrans" cxnId="{40564D71-A936-40DA-B6A4-08CB5B971C51}">
      <dgm:prSet/>
      <dgm:spPr/>
      <dgm:t>
        <a:bodyPr/>
        <a:lstStyle/>
        <a:p>
          <a:endParaRPr lang="el-GR"/>
        </a:p>
      </dgm:t>
    </dgm:pt>
    <dgm:pt modelId="{8DD07B77-C514-43B0-8C65-68E4A7C374D5}" type="sibTrans" cxnId="{40564D71-A936-40DA-B6A4-08CB5B971C51}">
      <dgm:prSet/>
      <dgm:spPr/>
      <dgm:t>
        <a:bodyPr/>
        <a:lstStyle/>
        <a:p>
          <a:endParaRPr lang="el-GR"/>
        </a:p>
      </dgm:t>
    </dgm:pt>
    <dgm:pt modelId="{F230F37B-FA36-47F1-BC7D-ABE92D76C60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S" dirty="0"/>
            <a:t>Operadores relacionales</a:t>
          </a:r>
          <a:endParaRPr lang="el-GR" dirty="0"/>
        </a:p>
      </dgm:t>
    </dgm:pt>
    <dgm:pt modelId="{059FF249-4BBC-4321-B704-B062E356531A}" type="parTrans" cxnId="{F59119B4-D1C9-4A4A-964B-0FC0B0C931A3}">
      <dgm:prSet/>
      <dgm:spPr/>
      <dgm:t>
        <a:bodyPr/>
        <a:lstStyle/>
        <a:p>
          <a:endParaRPr lang="el-GR"/>
        </a:p>
      </dgm:t>
    </dgm:pt>
    <dgm:pt modelId="{9C29C787-294E-42DB-AE80-421493E4709D}" type="sibTrans" cxnId="{F59119B4-D1C9-4A4A-964B-0FC0B0C931A3}">
      <dgm:prSet/>
      <dgm:spPr/>
      <dgm:t>
        <a:bodyPr/>
        <a:lstStyle/>
        <a:p>
          <a:endParaRPr lang="el-GR"/>
        </a:p>
      </dgm:t>
    </dgm:pt>
    <dgm:pt modelId="{9D1C08EE-A91F-43FB-8BE0-A58C258DDEB7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S" dirty="0"/>
            <a:t>Operadores lógicos</a:t>
          </a:r>
          <a:endParaRPr lang="el-GR" dirty="0"/>
        </a:p>
      </dgm:t>
    </dgm:pt>
    <dgm:pt modelId="{ED723FB0-A4D6-4689-8738-F65CD7DFDFF6}" type="parTrans" cxnId="{533AB031-C557-4756-BE58-360785907225}">
      <dgm:prSet/>
      <dgm:spPr/>
      <dgm:t>
        <a:bodyPr/>
        <a:lstStyle/>
        <a:p>
          <a:endParaRPr lang="el-GR"/>
        </a:p>
      </dgm:t>
    </dgm:pt>
    <dgm:pt modelId="{6B4C8761-9BEC-4768-99DC-0E5358EAA714}" type="sibTrans" cxnId="{533AB031-C557-4756-BE58-360785907225}">
      <dgm:prSet/>
      <dgm:spPr/>
      <dgm:t>
        <a:bodyPr/>
        <a:lstStyle/>
        <a:p>
          <a:endParaRPr lang="el-GR"/>
        </a:p>
      </dgm:t>
    </dgm:pt>
    <dgm:pt modelId="{8F12EF96-6EA5-4B03-B9CE-94B11A8A62C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S" dirty="0"/>
            <a:t>Sentencia </a:t>
          </a:r>
          <a:r>
            <a:rPr lang="es-ES" dirty="0" err="1"/>
            <a:t>If</a:t>
          </a:r>
          <a:endParaRPr lang="el-GR" dirty="0"/>
        </a:p>
      </dgm:t>
    </dgm:pt>
    <dgm:pt modelId="{A7B1157F-01A9-4980-9995-36DBB363E7CF}" type="parTrans" cxnId="{2813151A-6162-4127-A7B0-A4F7C6551B8F}">
      <dgm:prSet/>
      <dgm:spPr/>
      <dgm:t>
        <a:bodyPr/>
        <a:lstStyle/>
        <a:p>
          <a:endParaRPr lang="el-GR"/>
        </a:p>
      </dgm:t>
    </dgm:pt>
    <dgm:pt modelId="{F3127698-37D2-40F4-B8EF-9350BFBEC897}" type="sibTrans" cxnId="{2813151A-6162-4127-A7B0-A4F7C6551B8F}">
      <dgm:prSet/>
      <dgm:spPr/>
      <dgm:t>
        <a:bodyPr/>
        <a:lstStyle/>
        <a:p>
          <a:endParaRPr lang="el-GR"/>
        </a:p>
      </dgm:t>
    </dgm:pt>
    <dgm:pt modelId="{E283E991-DBEB-4EF9-BEEE-56E0AC30BF9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S" dirty="0"/>
            <a:t>Sentencia </a:t>
          </a:r>
          <a:r>
            <a:rPr lang="es-ES" dirty="0" err="1"/>
            <a:t>If-Else</a:t>
          </a:r>
          <a:endParaRPr lang="el-GR" dirty="0"/>
        </a:p>
      </dgm:t>
    </dgm:pt>
    <dgm:pt modelId="{530C714B-5900-4C14-ABE3-048BDC1495AB}" type="parTrans" cxnId="{8516FE93-0F13-437D-A904-CDFD9F6BDF3D}">
      <dgm:prSet/>
      <dgm:spPr/>
      <dgm:t>
        <a:bodyPr/>
        <a:lstStyle/>
        <a:p>
          <a:endParaRPr lang="el-GR"/>
        </a:p>
      </dgm:t>
    </dgm:pt>
    <dgm:pt modelId="{85CC3171-18EA-4B45-9A4D-210CC5A7412E}" type="sibTrans" cxnId="{8516FE93-0F13-437D-A904-CDFD9F6BDF3D}">
      <dgm:prSet/>
      <dgm:spPr/>
      <dgm:t>
        <a:bodyPr/>
        <a:lstStyle/>
        <a:p>
          <a:endParaRPr lang="el-GR"/>
        </a:p>
      </dgm:t>
    </dgm:pt>
    <dgm:pt modelId="{56305DC5-2580-4C02-BF4E-DAC0F3C2C3C3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S" dirty="0"/>
            <a:t>Sentencia </a:t>
          </a:r>
          <a:r>
            <a:rPr lang="es-ES" dirty="0" err="1"/>
            <a:t>If-Else-Else</a:t>
          </a:r>
          <a:r>
            <a:rPr lang="es-ES" dirty="0"/>
            <a:t> </a:t>
          </a:r>
          <a:r>
            <a:rPr lang="es-ES" dirty="0" err="1"/>
            <a:t>If</a:t>
          </a:r>
          <a:endParaRPr lang="el-GR" dirty="0"/>
        </a:p>
      </dgm:t>
    </dgm:pt>
    <dgm:pt modelId="{E5721613-FA34-4C71-81DE-55B696E08E6A}" type="parTrans" cxnId="{164815C6-032D-4D03-BFAB-3FF3E1CF455A}">
      <dgm:prSet/>
      <dgm:spPr/>
      <dgm:t>
        <a:bodyPr/>
        <a:lstStyle/>
        <a:p>
          <a:endParaRPr lang="el-GR"/>
        </a:p>
      </dgm:t>
    </dgm:pt>
    <dgm:pt modelId="{23E900D7-CBB1-4CB8-B404-8C037CB817B3}" type="sibTrans" cxnId="{164815C6-032D-4D03-BFAB-3FF3E1CF455A}">
      <dgm:prSet/>
      <dgm:spPr/>
      <dgm:t>
        <a:bodyPr/>
        <a:lstStyle/>
        <a:p>
          <a:endParaRPr lang="el-GR"/>
        </a:p>
      </dgm:t>
    </dgm:pt>
    <dgm:pt modelId="{2202532B-9238-4B85-AA20-BA2A8F36E802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ES" dirty="0"/>
            <a:t>Algoritmos para calcular el Máximo</a:t>
          </a:r>
          <a:endParaRPr lang="el-GR" dirty="0"/>
        </a:p>
      </dgm:t>
    </dgm:pt>
    <dgm:pt modelId="{EA69BC8E-ED0C-4C95-A9C2-DBA97A10309D}" type="parTrans" cxnId="{FE9D467B-DFAD-45DB-BB54-72F5FAF08627}">
      <dgm:prSet/>
      <dgm:spPr/>
      <dgm:t>
        <a:bodyPr/>
        <a:lstStyle/>
        <a:p>
          <a:endParaRPr lang="el-GR"/>
        </a:p>
      </dgm:t>
    </dgm:pt>
    <dgm:pt modelId="{0C2B01F6-E1E9-40D1-8CE2-D11878B74AF0}" type="sibTrans" cxnId="{FE9D467B-DFAD-45DB-BB54-72F5FAF08627}">
      <dgm:prSet/>
      <dgm:spPr/>
      <dgm:t>
        <a:bodyPr/>
        <a:lstStyle/>
        <a:p>
          <a:endParaRPr lang="el-GR"/>
        </a:p>
      </dgm:t>
    </dgm:pt>
    <dgm:pt modelId="{19028724-D1E1-4614-8076-49D4BC137DEF}" type="pres">
      <dgm:prSet presAssocID="{0C401041-E03C-4661-9607-908B0A03F6F5}" presName="diagram" presStyleCnt="0">
        <dgm:presLayoutVars>
          <dgm:dir/>
          <dgm:resizeHandles val="exact"/>
        </dgm:presLayoutVars>
      </dgm:prSet>
      <dgm:spPr/>
    </dgm:pt>
    <dgm:pt modelId="{750D2860-FFFD-41D6-BB3B-76294223E11F}" type="pres">
      <dgm:prSet presAssocID="{50E24AB2-0387-4537-B30D-E68344414504}" presName="node" presStyleLbl="node1" presStyleIdx="0" presStyleCnt="7">
        <dgm:presLayoutVars>
          <dgm:bulletEnabled val="1"/>
        </dgm:presLayoutVars>
      </dgm:prSet>
      <dgm:spPr/>
    </dgm:pt>
    <dgm:pt modelId="{C97257EE-F41E-4B3A-931D-80AE64ADF7CA}" type="pres">
      <dgm:prSet presAssocID="{8DD07B77-C514-43B0-8C65-68E4A7C374D5}" presName="sibTrans" presStyleCnt="0"/>
      <dgm:spPr/>
    </dgm:pt>
    <dgm:pt modelId="{87D467E9-4956-4306-895F-85435778904D}" type="pres">
      <dgm:prSet presAssocID="{F230F37B-FA36-47F1-BC7D-ABE92D76C60C}" presName="node" presStyleLbl="node1" presStyleIdx="1" presStyleCnt="7">
        <dgm:presLayoutVars>
          <dgm:bulletEnabled val="1"/>
        </dgm:presLayoutVars>
      </dgm:prSet>
      <dgm:spPr/>
    </dgm:pt>
    <dgm:pt modelId="{2D944448-259C-4BBA-BF61-53146A6DB380}" type="pres">
      <dgm:prSet presAssocID="{9C29C787-294E-42DB-AE80-421493E4709D}" presName="sibTrans" presStyleCnt="0"/>
      <dgm:spPr/>
    </dgm:pt>
    <dgm:pt modelId="{93757E86-620F-4AA3-A164-021AC73F4428}" type="pres">
      <dgm:prSet presAssocID="{9D1C08EE-A91F-43FB-8BE0-A58C258DDEB7}" presName="node" presStyleLbl="node1" presStyleIdx="2" presStyleCnt="7">
        <dgm:presLayoutVars>
          <dgm:bulletEnabled val="1"/>
        </dgm:presLayoutVars>
      </dgm:prSet>
      <dgm:spPr/>
    </dgm:pt>
    <dgm:pt modelId="{CAD25190-5D66-4D34-AF72-5EA385942A1A}" type="pres">
      <dgm:prSet presAssocID="{6B4C8761-9BEC-4768-99DC-0E5358EAA714}" presName="sibTrans" presStyleCnt="0"/>
      <dgm:spPr/>
    </dgm:pt>
    <dgm:pt modelId="{52664097-F33C-438B-9E20-5FB5E5BB6212}" type="pres">
      <dgm:prSet presAssocID="{8F12EF96-6EA5-4B03-B9CE-94B11A8A62CC}" presName="node" presStyleLbl="node1" presStyleIdx="3" presStyleCnt="7">
        <dgm:presLayoutVars>
          <dgm:bulletEnabled val="1"/>
        </dgm:presLayoutVars>
      </dgm:prSet>
      <dgm:spPr/>
    </dgm:pt>
    <dgm:pt modelId="{C3183CC6-41B1-4AC2-A9CE-412DFD6C8A66}" type="pres">
      <dgm:prSet presAssocID="{F3127698-37D2-40F4-B8EF-9350BFBEC897}" presName="sibTrans" presStyleCnt="0"/>
      <dgm:spPr/>
    </dgm:pt>
    <dgm:pt modelId="{A5002C8D-CC14-4AEF-BA94-12C45C91D50C}" type="pres">
      <dgm:prSet presAssocID="{E283E991-DBEB-4EF9-BEEE-56E0AC30BF94}" presName="node" presStyleLbl="node1" presStyleIdx="4" presStyleCnt="7">
        <dgm:presLayoutVars>
          <dgm:bulletEnabled val="1"/>
        </dgm:presLayoutVars>
      </dgm:prSet>
      <dgm:spPr/>
    </dgm:pt>
    <dgm:pt modelId="{7572BAC4-B004-44A8-B61C-51B4720D9DE2}" type="pres">
      <dgm:prSet presAssocID="{85CC3171-18EA-4B45-9A4D-210CC5A7412E}" presName="sibTrans" presStyleCnt="0"/>
      <dgm:spPr/>
    </dgm:pt>
    <dgm:pt modelId="{1E3FC6A1-2AF9-4335-B89D-2D73C39A7195}" type="pres">
      <dgm:prSet presAssocID="{56305DC5-2580-4C02-BF4E-DAC0F3C2C3C3}" presName="node" presStyleLbl="node1" presStyleIdx="5" presStyleCnt="7">
        <dgm:presLayoutVars>
          <dgm:bulletEnabled val="1"/>
        </dgm:presLayoutVars>
      </dgm:prSet>
      <dgm:spPr/>
    </dgm:pt>
    <dgm:pt modelId="{DBD25412-2865-4B70-9EB7-3C21799A9C13}" type="pres">
      <dgm:prSet presAssocID="{23E900D7-CBB1-4CB8-B404-8C037CB817B3}" presName="sibTrans" presStyleCnt="0"/>
      <dgm:spPr/>
    </dgm:pt>
    <dgm:pt modelId="{5EDD1AE9-A345-41C8-9181-D0803D52F3D1}" type="pres">
      <dgm:prSet presAssocID="{2202532B-9238-4B85-AA20-BA2A8F36E802}" presName="node" presStyleLbl="node1" presStyleIdx="6" presStyleCnt="7">
        <dgm:presLayoutVars>
          <dgm:bulletEnabled val="1"/>
        </dgm:presLayoutVars>
      </dgm:prSet>
      <dgm:spPr/>
    </dgm:pt>
  </dgm:ptLst>
  <dgm:cxnLst>
    <dgm:cxn modelId="{2813151A-6162-4127-A7B0-A4F7C6551B8F}" srcId="{0C401041-E03C-4661-9607-908B0A03F6F5}" destId="{8F12EF96-6EA5-4B03-B9CE-94B11A8A62CC}" srcOrd="3" destOrd="0" parTransId="{A7B1157F-01A9-4980-9995-36DBB363E7CF}" sibTransId="{F3127698-37D2-40F4-B8EF-9350BFBEC897}"/>
    <dgm:cxn modelId="{8E3D0D21-8551-4894-A157-5170A048C1AE}" type="presOf" srcId="{8F12EF96-6EA5-4B03-B9CE-94B11A8A62CC}" destId="{52664097-F33C-438B-9E20-5FB5E5BB6212}" srcOrd="0" destOrd="0" presId="urn:microsoft.com/office/officeart/2005/8/layout/default"/>
    <dgm:cxn modelId="{B3AC7326-381F-4296-9A53-A934656595E1}" type="presOf" srcId="{56305DC5-2580-4C02-BF4E-DAC0F3C2C3C3}" destId="{1E3FC6A1-2AF9-4335-B89D-2D73C39A7195}" srcOrd="0" destOrd="0" presId="urn:microsoft.com/office/officeart/2005/8/layout/default"/>
    <dgm:cxn modelId="{533AB031-C557-4756-BE58-360785907225}" srcId="{0C401041-E03C-4661-9607-908B0A03F6F5}" destId="{9D1C08EE-A91F-43FB-8BE0-A58C258DDEB7}" srcOrd="2" destOrd="0" parTransId="{ED723FB0-A4D6-4689-8738-F65CD7DFDFF6}" sibTransId="{6B4C8761-9BEC-4768-99DC-0E5358EAA714}"/>
    <dgm:cxn modelId="{C2CC733D-C429-431D-9A60-6CDC3BB8F040}" type="presOf" srcId="{2202532B-9238-4B85-AA20-BA2A8F36E802}" destId="{5EDD1AE9-A345-41C8-9181-D0803D52F3D1}" srcOrd="0" destOrd="0" presId="urn:microsoft.com/office/officeart/2005/8/layout/default"/>
    <dgm:cxn modelId="{B9EE8B47-E9E2-45FA-AAB4-B22A968F194F}" type="presOf" srcId="{0C401041-E03C-4661-9607-908B0A03F6F5}" destId="{19028724-D1E1-4614-8076-49D4BC137DEF}" srcOrd="0" destOrd="0" presId="urn:microsoft.com/office/officeart/2005/8/layout/default"/>
    <dgm:cxn modelId="{DDD0D06D-0837-4637-A5D8-A8F8A29CF03F}" type="presOf" srcId="{50E24AB2-0387-4537-B30D-E68344414504}" destId="{750D2860-FFFD-41D6-BB3B-76294223E11F}" srcOrd="0" destOrd="0" presId="urn:microsoft.com/office/officeart/2005/8/layout/default"/>
    <dgm:cxn modelId="{8325474E-83A9-46ED-BA31-4A92A27315D2}" type="presOf" srcId="{F230F37B-FA36-47F1-BC7D-ABE92D76C60C}" destId="{87D467E9-4956-4306-895F-85435778904D}" srcOrd="0" destOrd="0" presId="urn:microsoft.com/office/officeart/2005/8/layout/default"/>
    <dgm:cxn modelId="{40564D71-A936-40DA-B6A4-08CB5B971C51}" srcId="{0C401041-E03C-4661-9607-908B0A03F6F5}" destId="{50E24AB2-0387-4537-B30D-E68344414504}" srcOrd="0" destOrd="0" parTransId="{E2A3A107-2F81-4081-B7C1-00C7E42CD81A}" sibTransId="{8DD07B77-C514-43B0-8C65-68E4A7C374D5}"/>
    <dgm:cxn modelId="{ECE26B78-DD67-4AA2-ADE7-4F7DC9C35025}" type="presOf" srcId="{9D1C08EE-A91F-43FB-8BE0-A58C258DDEB7}" destId="{93757E86-620F-4AA3-A164-021AC73F4428}" srcOrd="0" destOrd="0" presId="urn:microsoft.com/office/officeart/2005/8/layout/default"/>
    <dgm:cxn modelId="{FE9D467B-DFAD-45DB-BB54-72F5FAF08627}" srcId="{0C401041-E03C-4661-9607-908B0A03F6F5}" destId="{2202532B-9238-4B85-AA20-BA2A8F36E802}" srcOrd="6" destOrd="0" parTransId="{EA69BC8E-ED0C-4C95-A9C2-DBA97A10309D}" sibTransId="{0C2B01F6-E1E9-40D1-8CE2-D11878B74AF0}"/>
    <dgm:cxn modelId="{8516FE93-0F13-437D-A904-CDFD9F6BDF3D}" srcId="{0C401041-E03C-4661-9607-908B0A03F6F5}" destId="{E283E991-DBEB-4EF9-BEEE-56E0AC30BF94}" srcOrd="4" destOrd="0" parTransId="{530C714B-5900-4C14-ABE3-048BDC1495AB}" sibTransId="{85CC3171-18EA-4B45-9A4D-210CC5A7412E}"/>
    <dgm:cxn modelId="{F59119B4-D1C9-4A4A-964B-0FC0B0C931A3}" srcId="{0C401041-E03C-4661-9607-908B0A03F6F5}" destId="{F230F37B-FA36-47F1-BC7D-ABE92D76C60C}" srcOrd="1" destOrd="0" parTransId="{059FF249-4BBC-4321-B704-B062E356531A}" sibTransId="{9C29C787-294E-42DB-AE80-421493E4709D}"/>
    <dgm:cxn modelId="{164815C6-032D-4D03-BFAB-3FF3E1CF455A}" srcId="{0C401041-E03C-4661-9607-908B0A03F6F5}" destId="{56305DC5-2580-4C02-BF4E-DAC0F3C2C3C3}" srcOrd="5" destOrd="0" parTransId="{E5721613-FA34-4C71-81DE-55B696E08E6A}" sibTransId="{23E900D7-CBB1-4CB8-B404-8C037CB817B3}"/>
    <dgm:cxn modelId="{7E9809F9-9AF4-4CF6-9F49-D168C9AC89A3}" type="presOf" srcId="{E283E991-DBEB-4EF9-BEEE-56E0AC30BF94}" destId="{A5002C8D-CC14-4AEF-BA94-12C45C91D50C}" srcOrd="0" destOrd="0" presId="urn:microsoft.com/office/officeart/2005/8/layout/default"/>
    <dgm:cxn modelId="{D1BE3EEA-7AFF-4DAE-B565-7A8B9C683829}" type="presParOf" srcId="{19028724-D1E1-4614-8076-49D4BC137DEF}" destId="{750D2860-FFFD-41D6-BB3B-76294223E11F}" srcOrd="0" destOrd="0" presId="urn:microsoft.com/office/officeart/2005/8/layout/default"/>
    <dgm:cxn modelId="{9A3A3625-2246-4DFE-B0EE-DC6EAB8C4DC3}" type="presParOf" srcId="{19028724-D1E1-4614-8076-49D4BC137DEF}" destId="{C97257EE-F41E-4B3A-931D-80AE64ADF7CA}" srcOrd="1" destOrd="0" presId="urn:microsoft.com/office/officeart/2005/8/layout/default"/>
    <dgm:cxn modelId="{FDF62099-62C5-472D-8122-1E0109B27E03}" type="presParOf" srcId="{19028724-D1E1-4614-8076-49D4BC137DEF}" destId="{87D467E9-4956-4306-895F-85435778904D}" srcOrd="2" destOrd="0" presId="urn:microsoft.com/office/officeart/2005/8/layout/default"/>
    <dgm:cxn modelId="{05CE3735-F633-4318-B381-B9860507D034}" type="presParOf" srcId="{19028724-D1E1-4614-8076-49D4BC137DEF}" destId="{2D944448-259C-4BBA-BF61-53146A6DB380}" srcOrd="3" destOrd="0" presId="urn:microsoft.com/office/officeart/2005/8/layout/default"/>
    <dgm:cxn modelId="{F07E2D6A-3ED9-4A34-8C81-71D4CEF4BE4F}" type="presParOf" srcId="{19028724-D1E1-4614-8076-49D4BC137DEF}" destId="{93757E86-620F-4AA3-A164-021AC73F4428}" srcOrd="4" destOrd="0" presId="urn:microsoft.com/office/officeart/2005/8/layout/default"/>
    <dgm:cxn modelId="{B7DDC37D-C128-4CD0-8A20-D4567384B7DE}" type="presParOf" srcId="{19028724-D1E1-4614-8076-49D4BC137DEF}" destId="{CAD25190-5D66-4D34-AF72-5EA385942A1A}" srcOrd="5" destOrd="0" presId="urn:microsoft.com/office/officeart/2005/8/layout/default"/>
    <dgm:cxn modelId="{D8AF3C09-9D96-4F7B-9949-A7510DE47187}" type="presParOf" srcId="{19028724-D1E1-4614-8076-49D4BC137DEF}" destId="{52664097-F33C-438B-9E20-5FB5E5BB6212}" srcOrd="6" destOrd="0" presId="urn:microsoft.com/office/officeart/2005/8/layout/default"/>
    <dgm:cxn modelId="{CF366D99-19CF-41B7-97D5-C1E0D3BEA191}" type="presParOf" srcId="{19028724-D1E1-4614-8076-49D4BC137DEF}" destId="{C3183CC6-41B1-4AC2-A9CE-412DFD6C8A66}" srcOrd="7" destOrd="0" presId="urn:microsoft.com/office/officeart/2005/8/layout/default"/>
    <dgm:cxn modelId="{04ABFCE0-A028-4101-BFF1-33BF322C4139}" type="presParOf" srcId="{19028724-D1E1-4614-8076-49D4BC137DEF}" destId="{A5002C8D-CC14-4AEF-BA94-12C45C91D50C}" srcOrd="8" destOrd="0" presId="urn:microsoft.com/office/officeart/2005/8/layout/default"/>
    <dgm:cxn modelId="{D4CBCD40-B8DF-4F0F-BB4E-B7EFB6738F72}" type="presParOf" srcId="{19028724-D1E1-4614-8076-49D4BC137DEF}" destId="{7572BAC4-B004-44A8-B61C-51B4720D9DE2}" srcOrd="9" destOrd="0" presId="urn:microsoft.com/office/officeart/2005/8/layout/default"/>
    <dgm:cxn modelId="{9A01B00A-B4E4-4D03-9438-42B59969B58D}" type="presParOf" srcId="{19028724-D1E1-4614-8076-49D4BC137DEF}" destId="{1E3FC6A1-2AF9-4335-B89D-2D73C39A7195}" srcOrd="10" destOrd="0" presId="urn:microsoft.com/office/officeart/2005/8/layout/default"/>
    <dgm:cxn modelId="{A5F7D8D2-76DA-4E22-9759-9598810FB34C}" type="presParOf" srcId="{19028724-D1E1-4614-8076-49D4BC137DEF}" destId="{DBD25412-2865-4B70-9EB7-3C21799A9C13}" srcOrd="11" destOrd="0" presId="urn:microsoft.com/office/officeart/2005/8/layout/default"/>
    <dgm:cxn modelId="{B923537E-0C77-48C5-A241-E737FD1F0CA1}" type="presParOf" srcId="{19028724-D1E1-4614-8076-49D4BC137DEF}" destId="{5EDD1AE9-A345-41C8-9181-D0803D52F3D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D2860-FFFD-41D6-BB3B-76294223E11F}">
      <dsp:nvSpPr>
        <dsp:cNvPr id="0" name=""/>
        <dsp:cNvSpPr/>
      </dsp:nvSpPr>
      <dsp:spPr>
        <a:xfrm>
          <a:off x="1100537" y="1883"/>
          <a:ext cx="2286588" cy="13719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2700" kern="1200" dirty="0"/>
            <a:t>Variables Booleanas (o lógicas)</a:t>
          </a:r>
          <a:endParaRPr lang="el-GR" sz="2700" kern="1200" dirty="0"/>
        </a:p>
      </dsp:txBody>
      <dsp:txXfrm>
        <a:off x="1100537" y="1883"/>
        <a:ext cx="2286588" cy="1371953"/>
      </dsp:txXfrm>
    </dsp:sp>
    <dsp:sp modelId="{87D467E9-4956-4306-895F-85435778904D}">
      <dsp:nvSpPr>
        <dsp:cNvPr id="0" name=""/>
        <dsp:cNvSpPr/>
      </dsp:nvSpPr>
      <dsp:spPr>
        <a:xfrm>
          <a:off x="3615785" y="1883"/>
          <a:ext cx="2286588" cy="1371953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2700" kern="1200" dirty="0"/>
            <a:t>Operadores relacionales</a:t>
          </a:r>
          <a:endParaRPr lang="el-GR" sz="2700" kern="1200" dirty="0"/>
        </a:p>
      </dsp:txBody>
      <dsp:txXfrm>
        <a:off x="3615785" y="1883"/>
        <a:ext cx="2286588" cy="1371953"/>
      </dsp:txXfrm>
    </dsp:sp>
    <dsp:sp modelId="{93757E86-620F-4AA3-A164-021AC73F4428}">
      <dsp:nvSpPr>
        <dsp:cNvPr id="0" name=""/>
        <dsp:cNvSpPr/>
      </dsp:nvSpPr>
      <dsp:spPr>
        <a:xfrm>
          <a:off x="6131032" y="1883"/>
          <a:ext cx="2286588" cy="1371953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2700" kern="1200" dirty="0"/>
            <a:t>Operadores lógicos</a:t>
          </a:r>
          <a:endParaRPr lang="el-GR" sz="2700" kern="1200" dirty="0"/>
        </a:p>
      </dsp:txBody>
      <dsp:txXfrm>
        <a:off x="6131032" y="1883"/>
        <a:ext cx="2286588" cy="1371953"/>
      </dsp:txXfrm>
    </dsp:sp>
    <dsp:sp modelId="{52664097-F33C-438B-9E20-5FB5E5BB6212}">
      <dsp:nvSpPr>
        <dsp:cNvPr id="0" name=""/>
        <dsp:cNvSpPr/>
      </dsp:nvSpPr>
      <dsp:spPr>
        <a:xfrm>
          <a:off x="1100537" y="1602495"/>
          <a:ext cx="2286588" cy="1371953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2700" kern="1200" dirty="0"/>
            <a:t>Sentencia </a:t>
          </a:r>
          <a:r>
            <a:rPr lang="es-ES" sz="2700" kern="1200" dirty="0" err="1"/>
            <a:t>If</a:t>
          </a:r>
          <a:endParaRPr lang="el-GR" sz="2700" kern="1200" dirty="0"/>
        </a:p>
      </dsp:txBody>
      <dsp:txXfrm>
        <a:off x="1100537" y="1602495"/>
        <a:ext cx="2286588" cy="1371953"/>
      </dsp:txXfrm>
    </dsp:sp>
    <dsp:sp modelId="{A5002C8D-CC14-4AEF-BA94-12C45C91D50C}">
      <dsp:nvSpPr>
        <dsp:cNvPr id="0" name=""/>
        <dsp:cNvSpPr/>
      </dsp:nvSpPr>
      <dsp:spPr>
        <a:xfrm>
          <a:off x="3615785" y="1602495"/>
          <a:ext cx="2286588" cy="1371953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2700" kern="1200" dirty="0"/>
            <a:t>Sentencia </a:t>
          </a:r>
          <a:r>
            <a:rPr lang="es-ES" sz="2700" kern="1200" dirty="0" err="1"/>
            <a:t>If-Else</a:t>
          </a:r>
          <a:endParaRPr lang="el-GR" sz="2700" kern="1200" dirty="0"/>
        </a:p>
      </dsp:txBody>
      <dsp:txXfrm>
        <a:off x="3615785" y="1602495"/>
        <a:ext cx="2286588" cy="1371953"/>
      </dsp:txXfrm>
    </dsp:sp>
    <dsp:sp modelId="{1E3FC6A1-2AF9-4335-B89D-2D73C39A7195}">
      <dsp:nvSpPr>
        <dsp:cNvPr id="0" name=""/>
        <dsp:cNvSpPr/>
      </dsp:nvSpPr>
      <dsp:spPr>
        <a:xfrm>
          <a:off x="6131032" y="1602495"/>
          <a:ext cx="2286588" cy="1371953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2700" kern="1200" dirty="0"/>
            <a:t>Sentencia </a:t>
          </a:r>
          <a:r>
            <a:rPr lang="es-ES" sz="2700" kern="1200" dirty="0" err="1"/>
            <a:t>If-Else-Else</a:t>
          </a:r>
          <a:r>
            <a:rPr lang="es-ES" sz="2700" kern="1200" dirty="0"/>
            <a:t> </a:t>
          </a:r>
          <a:r>
            <a:rPr lang="es-ES" sz="2700" kern="1200" dirty="0" err="1"/>
            <a:t>If</a:t>
          </a:r>
          <a:endParaRPr lang="el-GR" sz="2700" kern="1200" dirty="0"/>
        </a:p>
      </dsp:txBody>
      <dsp:txXfrm>
        <a:off x="6131032" y="1602495"/>
        <a:ext cx="2286588" cy="1371953"/>
      </dsp:txXfrm>
    </dsp:sp>
    <dsp:sp modelId="{5EDD1AE9-A345-41C8-9181-D0803D52F3D1}">
      <dsp:nvSpPr>
        <dsp:cNvPr id="0" name=""/>
        <dsp:cNvSpPr/>
      </dsp:nvSpPr>
      <dsp:spPr>
        <a:xfrm>
          <a:off x="3615785" y="3203108"/>
          <a:ext cx="2286588" cy="137195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2700" kern="1200" dirty="0"/>
            <a:t>Algoritmos para calcular el Máximo</a:t>
          </a:r>
          <a:endParaRPr lang="el-GR" sz="2700" kern="1200" dirty="0"/>
        </a:p>
      </dsp:txBody>
      <dsp:txXfrm>
        <a:off x="3615785" y="3203108"/>
        <a:ext cx="2286588" cy="1371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4402E-2714-4F60-8F6B-D0DE2235143B}" type="datetimeFigureOut">
              <a:rPr lang="el-GR" smtClean="0"/>
              <a:t>12/3/2021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5FB4C-B738-4A33-B990-641E6E4721E1}" type="slidenum">
              <a:rPr lang="el-GR" smtClean="0"/>
              <a:t>‹Nº›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9465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Anteriormente hemos visto tres tipos de variables: entero, decimal y cadena. Las variables lógicas son un tipo de dato muy sencillo, ya que sólo admiten dos valores posibles: True o False (Verdadero o Falso). Internamente el ordenador las representa como un 1 o un 0 (si hay corriente eléctrica o no).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ES" sz="1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declaración de una variable lógica (Booleana) se hace igual que con los otros tipos de datos ya vistos.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43896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9813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operadores relacionales se usan para realizar comparaciones entre valores. Son los mismos que en matemáticas, aunque en informática se escriben de una forma un poco diferente.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924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el álgebra booleana los valores de las variables son verdadero o falso. Normalmente se representan por un 1 o un 0, respectivamente. Al contrario que con el álgebra a la que estás acostumbrado, en el álgebra booleana hay 3 operaciones posibles: Y, O y Negación (en inglés,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501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 afirmaciones que al unirse con el operador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como resultado un valor cierto sólo si las dos eran ciertas.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 afirmaciones que al unirse con el operador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como resultado un valor cierto si alguna de las dos eran ciertas.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operador NOT que invierte la veracidad o falsedad de una afirmación.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9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operadores lógicos se usan en programación para crear expresiones de comparación complejas. Esto permite al programador optimizar su código con menos líneas y con un código más sencillo.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4450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igual que la vida real nos hacemos preguntas, en programación también hace falta comprar valores o cambiar el orden de ejecución del programa para que haga diferentes cosas.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ES" sz="1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sentencia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usa para realizar esas preguntas.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7977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comando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 ejecutar instrucciones cuando la condición del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falsa.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378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funcionamiento de los </a:t>
            </a:r>
            <a:r>
              <a:rPr lang="es-ES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mútliples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anidados es el siguiente: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comprueba la primera condición (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condición1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Si es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ejecutamos el código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Instrucciones1 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el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finaliza (no se ejecuta nada más).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la primera condición del primer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condición1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es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entonces se comprueba la condición del segundo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condición2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y, si es cierta, se ejecutan las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Instrucciones2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(y no se ejecuta nada más).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el resto de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 comprueban sus condiciones si las anteriores son falsas.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ninguna 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las condiciones de los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cierta, se ejecutan las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Instrucciones_Todo_Falso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El </a:t>
            </a:r>
            <a:r>
              <a:rPr lang="es-ES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s-ES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es obligatorio usarlo.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0208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616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B11AC459-012E-4990-9400-5BB9961D79D2}"/>
              </a:ext>
            </a:extLst>
          </p:cNvPr>
          <p:cNvSpPr/>
          <p:nvPr userDrawn="1"/>
        </p:nvSpPr>
        <p:spPr>
          <a:xfrm>
            <a:off x="8605520" y="3921760"/>
            <a:ext cx="3586480" cy="293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FB0CC4EE-5749-49C9-8FB6-0912A9119332}"/>
              </a:ext>
            </a:extLst>
          </p:cNvPr>
          <p:cNvSpPr/>
          <p:nvPr userDrawn="1"/>
        </p:nvSpPr>
        <p:spPr>
          <a:xfrm>
            <a:off x="0" y="-40640"/>
            <a:ext cx="35052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6" name="Γραφικό 15">
            <a:extLst>
              <a:ext uri="{FF2B5EF4-FFF2-40B4-BE49-F238E27FC236}">
                <a16:creationId xmlns:a16="http://schemas.microsoft.com/office/drawing/2014/main" id="{24CDF702-0F84-4A9C-9BE1-A61A1B102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5651" y="-40640"/>
            <a:ext cx="10754501" cy="535432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EF2127B-A22A-4E8A-862B-8B15908EF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642" y="500062"/>
            <a:ext cx="10458450" cy="1655762"/>
          </a:xfrm>
        </p:spPr>
        <p:txBody>
          <a:bodyPr anchor="b">
            <a:noAutofit/>
          </a:bodyPr>
          <a:lstStyle>
            <a:lvl1pPr algn="r">
              <a:defRPr sz="40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C966D58-965E-4FE9-8032-E5A8757DF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092" y="2547317"/>
            <a:ext cx="9144000" cy="1087791"/>
          </a:xfrm>
        </p:spPr>
        <p:txBody>
          <a:bodyPr/>
          <a:lstStyle>
            <a:lvl1pPr marL="0" indent="0" algn="r">
              <a:buNone/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dirty="0"/>
              <a:t>Κάντε κλικ για να επεξεργαστείτε τον υπότιτλο του υποδείγματος</a:t>
            </a:r>
          </a:p>
        </p:txBody>
      </p:sp>
      <p:sp>
        <p:nvSpPr>
          <p:cNvPr id="14" name="Υπότιτλος 2">
            <a:extLst>
              <a:ext uri="{FF2B5EF4-FFF2-40B4-BE49-F238E27FC236}">
                <a16:creationId xmlns:a16="http://schemas.microsoft.com/office/drawing/2014/main" id="{0F4CAA1F-6039-4F98-8608-83DA5DC79E6F}"/>
              </a:ext>
            </a:extLst>
          </p:cNvPr>
          <p:cNvSpPr txBox="1">
            <a:spLocks/>
          </p:cNvSpPr>
          <p:nvPr userDrawn="1"/>
        </p:nvSpPr>
        <p:spPr>
          <a:xfrm>
            <a:off x="134512" y="5120937"/>
            <a:ext cx="1703166" cy="10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Profesor</a:t>
            </a:r>
            <a:r>
              <a:rPr lang="en-US" dirty="0"/>
              <a:t>: </a:t>
            </a:r>
          </a:p>
          <a:p>
            <a:pPr algn="r"/>
            <a:r>
              <a:rPr lang="en-US" dirty="0" err="1"/>
              <a:t>Fecha</a:t>
            </a:r>
            <a:r>
              <a:rPr lang="en-US" dirty="0"/>
              <a:t>: </a:t>
            </a:r>
            <a:endParaRPr lang="el-GR" dirty="0"/>
          </a:p>
        </p:txBody>
      </p:sp>
      <p:pic>
        <p:nvPicPr>
          <p:cNvPr id="17" name="Γραφικό 16">
            <a:extLst>
              <a:ext uri="{FF2B5EF4-FFF2-40B4-BE49-F238E27FC236}">
                <a16:creationId xmlns:a16="http://schemas.microsoft.com/office/drawing/2014/main" id="{00EA142E-D1B7-499E-ADAD-2D2B184385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2525" y="4114800"/>
            <a:ext cx="3419475" cy="27432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66966CEF-A252-4DB7-8829-1E1FAF23EF5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022" y="6343483"/>
            <a:ext cx="585978" cy="514517"/>
          </a:xfrm>
          <a:prstGeom prst="rect">
            <a:avLst/>
          </a:prstGeom>
        </p:spPr>
      </p:pic>
      <p:pic>
        <p:nvPicPr>
          <p:cNvPr id="10" name="Εικόνα 9">
            <a:hlinkClick r:id="rId7"/>
            <a:extLst>
              <a:ext uri="{FF2B5EF4-FFF2-40B4-BE49-F238E27FC236}">
                <a16:creationId xmlns:a16="http://schemas.microsoft.com/office/drawing/2014/main" id="{B044B560-3E1E-43F5-9C1C-3314B005DEC7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2" y="6408713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849F63-26F0-4B68-A050-F7CA60D7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71217"/>
          </a:xfrm>
        </p:spPr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4074419-188B-41BF-A0CD-995BD6FC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6"/>
            <a:ext cx="10515600" cy="5058377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89619C-D57B-4018-936F-1D76EFE6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BDD2-2FE9-4947-8A0F-347E40919148}" type="datetimeFigureOut">
              <a:rPr lang="el-GR" smtClean="0"/>
              <a:t>12/3/2021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57C1504-AA3A-4740-AF16-C111F493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E6BE8BA-A694-45DC-8CC7-3907217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28FE4-F993-4AA7-8D32-92FBEBDEE1A7}" type="slidenum">
              <a:rPr lang="el-GR" smtClean="0"/>
              <a:t>‹Nº›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47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4CBC82C-1290-4F20-8F15-261EBCC8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90825"/>
            <a:ext cx="10515600" cy="1771650"/>
          </a:xfrm>
        </p:spPr>
        <p:txBody>
          <a:bodyPr anchor="b">
            <a:normAutofit/>
          </a:bodyPr>
          <a:lstStyle>
            <a:lvl1pPr>
              <a:defRPr sz="4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60EC0B3-83C2-4486-BD43-6AFAB4AF1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31CAF37-DE98-42B5-86D4-E91445E4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12/3/2021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72F5ABE-F7B2-4CF0-B7D0-1E53DDE7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8615C33-2082-4F6F-8D8E-6F75246B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‹Nº›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51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87F1AB-05A5-4D28-BF43-160DB9E3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74236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74E12A-9A3C-49DB-8349-85BF4F45F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A5596B03-2F4D-4E0B-95DB-A7EB29030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E44FCD8-AE5B-4ADA-B6EC-05A99498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BDD2-2FE9-4947-8A0F-347E40919148}" type="datetimeFigureOut">
              <a:rPr lang="el-GR" smtClean="0"/>
              <a:t>12/3/2021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C06318F-DBC2-4132-84A9-F6773332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7CD9986-D78E-4A15-A75F-5E79C100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28FE4-F993-4AA7-8D32-92FBEBDEE1A7}" type="slidenum">
              <a:rPr lang="el-GR" smtClean="0"/>
              <a:t>‹Nº›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234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B2A900B-9B5A-492B-84B5-AEBF153E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77"/>
            <a:ext cx="10515600" cy="823912"/>
          </a:xfrm>
        </p:spPr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21A1656-409D-4494-A3B8-21E8A834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dirty="0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9D3F537B-FD46-454C-BFC7-3AD24C83D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5E4E925C-FB94-4105-AE25-A79377647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E3305DB-55E9-489B-A983-306D17BD1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B31CCE80-6228-4DD5-B270-5EC35F50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12/3/2021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8C690442-D101-4B82-8865-6D800E68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343AE890-A72D-413C-ADF0-D412DC3F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‹Nº›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81D275F-D8C3-47F9-BA4D-A231B574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87" y="136526"/>
            <a:ext cx="10890813" cy="866652"/>
          </a:xfrm>
        </p:spPr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218DE2D-BD1C-46E4-A6B6-2CEB799C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12/3/2021</a:t>
            </a:fld>
            <a:endParaRPr lang="el-GR" sz="110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E65DA5B-BFFD-4FFE-BEDD-EBC4CA0D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 sz="110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6A1EDA5-879C-4363-B06B-72715420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‹Nº›</a:t>
            </a:fld>
            <a:endParaRPr lang="el-GR" sz="1100"/>
          </a:p>
        </p:txBody>
      </p:sp>
    </p:spTree>
    <p:extLst>
      <p:ext uri="{BB962C8B-B14F-4D97-AF65-F5344CB8AC3E}">
        <p14:creationId xmlns:p14="http://schemas.microsoft.com/office/powerpoint/2010/main" val="36349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2BC546EF-E5FC-4E48-A9ED-6A6EAD5B8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BDD2-2FE9-4947-8A0F-347E40919148}" type="datetimeFigureOut">
              <a:rPr lang="el-GR" smtClean="0"/>
              <a:t>12/3/2021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D880A407-EBDA-4698-9B55-ACD61B5A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E8E8199-9566-40AC-BBAC-54B93838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28FE4-F993-4AA7-8D32-92FBEBDEE1A7}" type="slidenum">
              <a:rPr lang="el-GR" smtClean="0"/>
              <a:t>‹Nº›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7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0E1B49-B613-4C5B-922A-22EC2861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5E8EA9-3430-4FC2-8A82-64D9E7D8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A9B4ED1-4E8B-4218-99CC-82925C0F4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037BA96-41B6-40EB-B9D0-4A07E9D8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12/3/2021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993C2C8-FFB5-4154-9A9E-F3473E2D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9B4D5BE-18A6-4E88-BC85-D0D74942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‹Nº›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5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84DC7CC-6405-4832-B15B-1582B7D9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F384AAB-5615-4433-917C-971C23344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57D8672-3EF9-496D-A77B-B11F4FDAC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FFABA2C-4DBE-4A0A-9533-731E59F4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12/3/2021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41225EC-0FEC-4280-9DAE-C3D03B1D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9539918-7522-4BB5-9393-3D8145DF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‹Nº›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6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Γραφικό 12">
            <a:extLst>
              <a:ext uri="{FF2B5EF4-FFF2-40B4-BE49-F238E27FC236}">
                <a16:creationId xmlns:a16="http://schemas.microsoft.com/office/drawing/2014/main" id="{ADEC3B4E-1FD4-4733-A4BC-46F392A21E1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6BB32483-7988-47C3-BE95-B2EA95E8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B8816C2-025D-4AB5-B83A-B26184E74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ECFDF84-8E06-426B-9311-A48A1D0F8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12/3/2021</a:t>
            </a:fld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897C29E-5D8B-4F1E-A3EA-06C85C79A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‹Nº›</a:t>
            </a:fld>
            <a:endParaRPr lang="el-GR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18E044-0FAE-40AD-ACEA-6C6FE64072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96" y="6288008"/>
            <a:ext cx="440313" cy="440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E44CD-BE87-443A-8AD8-C33B6B83B7E4}"/>
              </a:ext>
            </a:extLst>
          </p:cNvPr>
          <p:cNvSpPr txBox="1"/>
          <p:nvPr userDrawn="1"/>
        </p:nvSpPr>
        <p:spPr>
          <a:xfrm>
            <a:off x="5024254" y="6356350"/>
            <a:ext cx="265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Anywhere Software</a:t>
            </a:r>
            <a:endParaRPr lang="el-GR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14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Boo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If%E2%80%9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680318F-C946-4161-B0ED-33C84BFAE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Programando</a:t>
            </a:r>
            <a:r>
              <a:rPr lang="en-US" dirty="0"/>
              <a:t> con B4X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5D9E9BE-B890-4079-A4D7-6B3A5BBBF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092" y="2547317"/>
            <a:ext cx="9144000" cy="699975"/>
          </a:xfrm>
        </p:spPr>
        <p:txBody>
          <a:bodyPr>
            <a:normAutofit/>
          </a:bodyPr>
          <a:lstStyle/>
          <a:p>
            <a:r>
              <a:rPr lang="en-US" sz="2800" b="1" kern="0" dirty="0" err="1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Tema</a:t>
            </a:r>
            <a:r>
              <a:rPr lang="en-US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b="1" kern="0" dirty="0" err="1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Sentencias</a:t>
            </a:r>
            <a:r>
              <a:rPr lang="en-US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kern="0" dirty="0" err="1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Condicionales</a:t>
            </a:r>
            <a:endParaRPr lang="el-GR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F15E-4F2E-4AB2-85F1-DBA7AE356FDE}"/>
              </a:ext>
            </a:extLst>
          </p:cNvPr>
          <p:cNvSpPr txBox="1"/>
          <p:nvPr/>
        </p:nvSpPr>
        <p:spPr>
          <a:xfrm>
            <a:off x="1748894" y="5095781"/>
            <a:ext cx="283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Anywhere Software</a:t>
            </a:r>
            <a:endParaRPr lang="el-G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B9695-B73B-4151-93E6-4C3E1A048403}"/>
              </a:ext>
            </a:extLst>
          </p:cNvPr>
          <p:cNvSpPr txBox="1"/>
          <p:nvPr/>
        </p:nvSpPr>
        <p:spPr>
          <a:xfrm>
            <a:off x="2140999" y="5594412"/>
            <a:ext cx="213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857C2-D32A-4976-8535-00FC78F18D3F}"/>
              </a:ext>
            </a:extLst>
          </p:cNvPr>
          <p:cNvSpPr txBox="1"/>
          <p:nvPr/>
        </p:nvSpPr>
        <p:spPr>
          <a:xfrm>
            <a:off x="1748894" y="5547947"/>
            <a:ext cx="283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Feb 2021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40994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38FB79B-CEA3-47B6-A17E-6AF95ED7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1</a:t>
            </a:r>
            <a:endParaRPr lang="el-GR" dirty="0"/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E20124C9-4EF5-499D-9383-5E38DCA8B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64009"/>
              </p:ext>
            </p:extLst>
          </p:nvPr>
        </p:nvGraphicFramePr>
        <p:xfrm>
          <a:off x="110169" y="1925994"/>
          <a:ext cx="11997369" cy="2819624"/>
        </p:xfrm>
        <a:graphic>
          <a:graphicData uri="http://schemas.openxmlformats.org/drawingml/2006/table">
            <a:tbl>
              <a:tblPr firstRow="1" firstCol="1" bandRow="1"/>
              <a:tblGrid>
                <a:gridCol w="2368626">
                  <a:extLst>
                    <a:ext uri="{9D8B030D-6E8A-4147-A177-3AD203B41FA5}">
                      <a16:colId xmlns:a16="http://schemas.microsoft.com/office/drawing/2014/main" val="4127621495"/>
                    </a:ext>
                  </a:extLst>
                </a:gridCol>
                <a:gridCol w="1364636">
                  <a:extLst>
                    <a:ext uri="{9D8B030D-6E8A-4147-A177-3AD203B41FA5}">
                      <a16:colId xmlns:a16="http://schemas.microsoft.com/office/drawing/2014/main" val="670412625"/>
                    </a:ext>
                  </a:extLst>
                </a:gridCol>
                <a:gridCol w="2106537">
                  <a:extLst>
                    <a:ext uri="{9D8B030D-6E8A-4147-A177-3AD203B41FA5}">
                      <a16:colId xmlns:a16="http://schemas.microsoft.com/office/drawing/2014/main" val="2343296465"/>
                    </a:ext>
                  </a:extLst>
                </a:gridCol>
                <a:gridCol w="1089810">
                  <a:extLst>
                    <a:ext uri="{9D8B030D-6E8A-4147-A177-3AD203B41FA5}">
                      <a16:colId xmlns:a16="http://schemas.microsoft.com/office/drawing/2014/main" val="3353028595"/>
                    </a:ext>
                  </a:extLst>
                </a:gridCol>
                <a:gridCol w="2350452">
                  <a:extLst>
                    <a:ext uri="{9D8B030D-6E8A-4147-A177-3AD203B41FA5}">
                      <a16:colId xmlns:a16="http://schemas.microsoft.com/office/drawing/2014/main" val="23794323"/>
                    </a:ext>
                  </a:extLst>
                </a:gridCol>
                <a:gridCol w="1176697">
                  <a:extLst>
                    <a:ext uri="{9D8B030D-6E8A-4147-A177-3AD203B41FA5}">
                      <a16:colId xmlns:a16="http://schemas.microsoft.com/office/drawing/2014/main" val="2245162174"/>
                    </a:ext>
                  </a:extLst>
                </a:gridCol>
                <a:gridCol w="1540611">
                  <a:extLst>
                    <a:ext uri="{9D8B030D-6E8A-4147-A177-3AD203B41FA5}">
                      <a16:colId xmlns:a16="http://schemas.microsoft.com/office/drawing/2014/main" val="3995774446"/>
                    </a:ext>
                  </a:extLst>
                </a:gridCol>
              </a:tblGrid>
              <a:tr h="7424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ombre1</a:t>
                      </a:r>
                      <a:endParaRPr lang="el-GR" sz="28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“Jorge”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strNombre2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“Juan”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745113"/>
                  </a:ext>
                </a:extLst>
              </a:tr>
              <a:tr h="667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Jorge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Jorge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Málaga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Juan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338911"/>
                  </a:ext>
                </a:extLst>
              </a:tr>
              <a:tr h="7424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111573"/>
                  </a:ext>
                </a:extLst>
              </a:tr>
              <a:tr h="667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408242"/>
                  </a:ext>
                </a:extLst>
              </a:tr>
            </a:tbl>
          </a:graphicData>
        </a:graphic>
      </p:graphicFrame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6C422096-AF50-45D8-A24A-243BF9185649}"/>
              </a:ext>
            </a:extLst>
          </p:cNvPr>
          <p:cNvCxnSpPr>
            <a:cxnSpLocks/>
          </p:cNvCxnSpPr>
          <p:nvPr/>
        </p:nvCxnSpPr>
        <p:spPr>
          <a:xfrm>
            <a:off x="4378895" y="3635896"/>
            <a:ext cx="1200102" cy="588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EFF0AF91-7C46-4BF5-8941-44B19139591B}"/>
              </a:ext>
            </a:extLst>
          </p:cNvPr>
          <p:cNvCxnSpPr>
            <a:cxnSpLocks/>
          </p:cNvCxnSpPr>
          <p:nvPr/>
        </p:nvCxnSpPr>
        <p:spPr>
          <a:xfrm flipH="1">
            <a:off x="7326970" y="3635896"/>
            <a:ext cx="1247363" cy="588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5EDDDE-2F95-446A-A55A-75DB5C92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2</a:t>
            </a:r>
            <a:endParaRPr lang="el-GR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8AC0BA10-3CBC-47DF-B744-2889CC6E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85898"/>
              </p:ext>
            </p:extLst>
          </p:nvPr>
        </p:nvGraphicFramePr>
        <p:xfrm>
          <a:off x="2110116" y="3252448"/>
          <a:ext cx="7596553" cy="1664716"/>
        </p:xfrm>
        <a:graphic>
          <a:graphicData uri="http://schemas.openxmlformats.org/drawingml/2006/table">
            <a:tbl>
              <a:tblPr firstRow="1" firstCol="1" bandRow="1"/>
              <a:tblGrid>
                <a:gridCol w="2401423">
                  <a:extLst>
                    <a:ext uri="{9D8B030D-6E8A-4147-A177-3AD203B41FA5}">
                      <a16:colId xmlns:a16="http://schemas.microsoft.com/office/drawing/2014/main" val="1535752127"/>
                    </a:ext>
                  </a:extLst>
                </a:gridCol>
                <a:gridCol w="1879258">
                  <a:extLst>
                    <a:ext uri="{9D8B030D-6E8A-4147-A177-3AD203B41FA5}">
                      <a16:colId xmlns:a16="http://schemas.microsoft.com/office/drawing/2014/main" val="2291395113"/>
                    </a:ext>
                  </a:extLst>
                </a:gridCol>
                <a:gridCol w="3315872">
                  <a:extLst>
                    <a:ext uri="{9D8B030D-6E8A-4147-A177-3AD203B41FA5}">
                      <a16:colId xmlns:a16="http://schemas.microsoft.com/office/drawing/2014/main" val="849469231"/>
                    </a:ext>
                  </a:extLst>
                </a:gridCol>
              </a:tblGrid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blnA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blnB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133459"/>
                  </a:ext>
                </a:extLst>
              </a:tr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04033"/>
                  </a:ext>
                </a:extLst>
              </a:tr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0472"/>
                  </a:ext>
                </a:extLst>
              </a:tr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7620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4E15DA-80CD-4FA7-9C1A-C78C3CB45E7F}"/>
              </a:ext>
            </a:extLst>
          </p:cNvPr>
          <p:cNvSpPr txBox="1"/>
          <p:nvPr/>
        </p:nvSpPr>
        <p:spPr>
          <a:xfrm>
            <a:off x="462986" y="1279005"/>
            <a:ext cx="1144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10,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20, = 30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strN</a:t>
            </a:r>
            <a:r>
              <a:rPr lang="es-ES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ombre1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=“</a:t>
            </a:r>
            <a:r>
              <a:rPr lang="es-ES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Jorge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”, strN</a:t>
            </a:r>
            <a:r>
              <a:rPr lang="es-ES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ombre2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“</a:t>
            </a:r>
            <a:r>
              <a:rPr lang="es-ES" sz="2400" dirty="0">
                <a:solidFill>
                  <a:srgbClr val="0D0D0D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Málaga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String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True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blnB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blnC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4D3CB526-ECCC-438E-926A-7E54A2515738}"/>
              </a:ext>
            </a:extLst>
          </p:cNvPr>
          <p:cNvSpPr/>
          <p:nvPr/>
        </p:nvSpPr>
        <p:spPr>
          <a:xfrm>
            <a:off x="2110116" y="3703787"/>
            <a:ext cx="7596553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BCE1366-3148-46B7-A9DB-0D4C61974E89}"/>
              </a:ext>
            </a:extLst>
          </p:cNvPr>
          <p:cNvSpPr/>
          <p:nvPr/>
        </p:nvSpPr>
        <p:spPr>
          <a:xfrm>
            <a:off x="2110114" y="4084806"/>
            <a:ext cx="7596553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1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BEAB4B3-735A-49FC-A97A-CDF84EC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3</a:t>
            </a:r>
            <a:endParaRPr lang="el-GR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455751B4-CDC7-474E-BD8D-979D7F846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9303"/>
              </p:ext>
            </p:extLst>
          </p:nvPr>
        </p:nvGraphicFramePr>
        <p:xfrm>
          <a:off x="650593" y="3292172"/>
          <a:ext cx="10890813" cy="1811212"/>
        </p:xfrm>
        <a:graphic>
          <a:graphicData uri="http://schemas.openxmlformats.org/drawingml/2006/table">
            <a:tbl>
              <a:tblPr firstRow="1" firstCol="1" bandRow="1"/>
              <a:tblGrid>
                <a:gridCol w="2061214">
                  <a:extLst>
                    <a:ext uri="{9D8B030D-6E8A-4147-A177-3AD203B41FA5}">
                      <a16:colId xmlns:a16="http://schemas.microsoft.com/office/drawing/2014/main" val="2624144371"/>
                    </a:ext>
                  </a:extLst>
                </a:gridCol>
                <a:gridCol w="1907719">
                  <a:extLst>
                    <a:ext uri="{9D8B030D-6E8A-4147-A177-3AD203B41FA5}">
                      <a16:colId xmlns:a16="http://schemas.microsoft.com/office/drawing/2014/main" val="4035189735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3180153300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1595350177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2130770071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1043600902"/>
                    </a:ext>
                  </a:extLst>
                </a:gridCol>
              </a:tblGrid>
              <a:tr h="465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intA</a:t>
                      </a: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l-GR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intC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blnA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909079"/>
                  </a:ext>
                </a:extLst>
              </a:tr>
              <a:tr h="465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50143"/>
                  </a:ext>
                </a:extLst>
              </a:tr>
              <a:tr h="465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304641"/>
                  </a:ext>
                </a:extLst>
              </a:tr>
              <a:tr h="365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752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41B194-A28E-489B-8B90-7B43F953F9A6}"/>
              </a:ext>
            </a:extLst>
          </p:cNvPr>
          <p:cNvSpPr txBox="1"/>
          <p:nvPr/>
        </p:nvSpPr>
        <p:spPr>
          <a:xfrm>
            <a:off x="462986" y="1279005"/>
            <a:ext cx="1144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10,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20, = 30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strN</a:t>
            </a:r>
            <a:r>
              <a:rPr lang="es-ES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ombre1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=“</a:t>
            </a:r>
            <a:r>
              <a:rPr lang="es-ES" sz="2400" dirty="0">
                <a:solidFill>
                  <a:srgbClr val="0D0D0D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Jorge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”, strN</a:t>
            </a:r>
            <a:r>
              <a:rPr lang="es-ES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ombre2 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“</a:t>
            </a:r>
            <a:r>
              <a:rPr lang="es-ES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Málaga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String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True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blnB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blnC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E8102B98-9D19-4D4E-80AC-652768101875}"/>
              </a:ext>
            </a:extLst>
          </p:cNvPr>
          <p:cNvSpPr/>
          <p:nvPr/>
        </p:nvSpPr>
        <p:spPr>
          <a:xfrm>
            <a:off x="650592" y="3821724"/>
            <a:ext cx="10890814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C877D81F-80F4-4413-ACE8-66C2C1E1EC6A}"/>
              </a:ext>
            </a:extLst>
          </p:cNvPr>
          <p:cNvSpPr/>
          <p:nvPr/>
        </p:nvSpPr>
        <p:spPr>
          <a:xfrm>
            <a:off x="650590" y="4202743"/>
            <a:ext cx="10890814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6ED93BC-A7CC-4512-B343-2787C60DE523}"/>
              </a:ext>
            </a:extLst>
          </p:cNvPr>
          <p:cNvSpPr/>
          <p:nvPr/>
        </p:nvSpPr>
        <p:spPr>
          <a:xfrm>
            <a:off x="650590" y="4593908"/>
            <a:ext cx="10890814" cy="4275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22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C42E2A6-9F10-4093-8C6A-39EA65A2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4</a:t>
            </a:r>
            <a:endParaRPr lang="el-GR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644B424D-989D-4860-9A0E-A450EE0D0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47049"/>
              </p:ext>
            </p:extLst>
          </p:nvPr>
        </p:nvGraphicFramePr>
        <p:xfrm>
          <a:off x="462986" y="2882479"/>
          <a:ext cx="11248367" cy="2058583"/>
        </p:xfrm>
        <a:graphic>
          <a:graphicData uri="http://schemas.openxmlformats.org/drawingml/2006/table">
            <a:tbl>
              <a:tblPr firstRow="1" firstCol="1" bandRow="1"/>
              <a:tblGrid>
                <a:gridCol w="2139537">
                  <a:extLst>
                    <a:ext uri="{9D8B030D-6E8A-4147-A177-3AD203B41FA5}">
                      <a16:colId xmlns:a16="http://schemas.microsoft.com/office/drawing/2014/main" val="3301493072"/>
                    </a:ext>
                  </a:extLst>
                </a:gridCol>
                <a:gridCol w="1310260">
                  <a:extLst>
                    <a:ext uri="{9D8B030D-6E8A-4147-A177-3AD203B41FA5}">
                      <a16:colId xmlns:a16="http://schemas.microsoft.com/office/drawing/2014/main" val="4265331057"/>
                    </a:ext>
                  </a:extLst>
                </a:gridCol>
                <a:gridCol w="1504123">
                  <a:extLst>
                    <a:ext uri="{9D8B030D-6E8A-4147-A177-3AD203B41FA5}">
                      <a16:colId xmlns:a16="http://schemas.microsoft.com/office/drawing/2014/main" val="1088351466"/>
                    </a:ext>
                  </a:extLst>
                </a:gridCol>
                <a:gridCol w="1658189">
                  <a:extLst>
                    <a:ext uri="{9D8B030D-6E8A-4147-A177-3AD203B41FA5}">
                      <a16:colId xmlns:a16="http://schemas.microsoft.com/office/drawing/2014/main" val="4131803577"/>
                    </a:ext>
                  </a:extLst>
                </a:gridCol>
                <a:gridCol w="1628012">
                  <a:extLst>
                    <a:ext uri="{9D8B030D-6E8A-4147-A177-3AD203B41FA5}">
                      <a16:colId xmlns:a16="http://schemas.microsoft.com/office/drawing/2014/main" val="2808682792"/>
                    </a:ext>
                  </a:extLst>
                </a:gridCol>
                <a:gridCol w="1504123">
                  <a:extLst>
                    <a:ext uri="{9D8B030D-6E8A-4147-A177-3AD203B41FA5}">
                      <a16:colId xmlns:a16="http://schemas.microsoft.com/office/drawing/2014/main" val="2270827625"/>
                    </a:ext>
                  </a:extLst>
                </a:gridCol>
                <a:gridCol w="1504123">
                  <a:extLst>
                    <a:ext uri="{9D8B030D-6E8A-4147-A177-3AD203B41FA5}">
                      <a16:colId xmlns:a16="http://schemas.microsoft.com/office/drawing/2014/main" val="652480056"/>
                    </a:ext>
                  </a:extLst>
                </a:gridCol>
              </a:tblGrid>
              <a:tr h="7506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intA</a:t>
                      </a: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intB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intC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blnA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blnB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04531"/>
                  </a:ext>
                </a:extLst>
              </a:tr>
              <a:tr h="475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+ 20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52625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672658"/>
                  </a:ext>
                </a:extLst>
              </a:tr>
              <a:tr h="3872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5119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C2F30E-4819-4056-9E7C-68DE954AD463}"/>
              </a:ext>
            </a:extLst>
          </p:cNvPr>
          <p:cNvSpPr txBox="1"/>
          <p:nvPr/>
        </p:nvSpPr>
        <p:spPr>
          <a:xfrm>
            <a:off x="462986" y="1279005"/>
            <a:ext cx="1144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10,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20, = 30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strN</a:t>
            </a:r>
            <a:r>
              <a:rPr lang="es-ES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ombre1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=“</a:t>
            </a:r>
            <a:r>
              <a:rPr lang="es-ES" sz="2400" dirty="0">
                <a:solidFill>
                  <a:srgbClr val="0D0D0D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Jorge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”, strN</a:t>
            </a:r>
            <a:r>
              <a:rPr lang="es-ES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ombre2 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“</a:t>
            </a:r>
            <a:r>
              <a:rPr lang="es-ES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Málaga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String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blnA = True, blnB = False blnC = False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BB95FE4-CE38-4701-B62E-5A767B33146C}"/>
              </a:ext>
            </a:extLst>
          </p:cNvPr>
          <p:cNvSpPr/>
          <p:nvPr/>
        </p:nvSpPr>
        <p:spPr>
          <a:xfrm>
            <a:off x="480647" y="3626341"/>
            <a:ext cx="11213045" cy="4214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9C136B9F-510E-4391-BDF4-8E31C102296F}"/>
              </a:ext>
            </a:extLst>
          </p:cNvPr>
          <p:cNvSpPr/>
          <p:nvPr/>
        </p:nvSpPr>
        <p:spPr>
          <a:xfrm>
            <a:off x="484008" y="4044688"/>
            <a:ext cx="11209684" cy="4275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272B864F-8D98-4863-AAE6-BA05CD40DB45}"/>
              </a:ext>
            </a:extLst>
          </p:cNvPr>
          <p:cNvSpPr/>
          <p:nvPr/>
        </p:nvSpPr>
        <p:spPr>
          <a:xfrm>
            <a:off x="481273" y="4469668"/>
            <a:ext cx="11209684" cy="5074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576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9C8DFDE-F903-4A00-B6A0-97AAAA3F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Sentencia</a:t>
            </a:r>
            <a:r>
              <a:rPr lang="en-US" dirty="0"/>
              <a:t> If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E3E6E-9569-4381-82FB-11F1ADE7F16B}"/>
              </a:ext>
            </a:extLst>
          </p:cNvPr>
          <p:cNvSpPr txBox="1"/>
          <p:nvPr/>
        </p:nvSpPr>
        <p:spPr>
          <a:xfrm>
            <a:off x="1064870" y="2083294"/>
            <a:ext cx="68599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</a:t>
            </a:r>
            <a:r>
              <a:rPr lang="es-ES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condición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)  </a:t>
            </a: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n-US" sz="3600" b="1" dirty="0"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	</a:t>
            </a:r>
            <a:r>
              <a:rPr lang="es-ES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Instrucciones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EFA40D7-48FE-4E58-BB0A-E12872222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 contrast="2000"/>
                    </a14:imgEffect>
                  </a14:imgLayer>
                </a14:imgProps>
              </a:ext>
            </a:extLst>
          </a:blip>
          <a:srcRect r="57493"/>
          <a:stretch/>
        </p:blipFill>
        <p:spPr>
          <a:xfrm>
            <a:off x="7924800" y="0"/>
            <a:ext cx="4267200" cy="68685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D8F2A7-9E58-477C-80DE-14B8562587B7}"/>
              </a:ext>
            </a:extLst>
          </p:cNvPr>
          <p:cNvSpPr txBox="1"/>
          <p:nvPr/>
        </p:nvSpPr>
        <p:spPr>
          <a:xfrm rot="20720767">
            <a:off x="1142847" y="4405438"/>
            <a:ext cx="6102096" cy="1434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la condición es </a:t>
            </a:r>
            <a:r>
              <a:rPr lang="es-ES" sz="2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s-E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ejecuta las instrucciones que hay entre </a:t>
            </a:r>
            <a:r>
              <a:rPr lang="es-ES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es-E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r>
              <a:rPr lang="es-E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endParaRPr lang="el-GR" sz="2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E172B7-4A55-4EC7-B0D5-F1613E30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B3016-FAF1-4B65-AD7D-6029009A50FE}"/>
              </a:ext>
            </a:extLst>
          </p:cNvPr>
          <p:cNvSpPr txBox="1"/>
          <p:nvPr/>
        </p:nvSpPr>
        <p:spPr>
          <a:xfrm>
            <a:off x="462987" y="910426"/>
            <a:ext cx="1053681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20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</a:t>
            </a:r>
            <a:r>
              <a:rPr lang="en-US" sz="2800" b="1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&gt;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Log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&amp; </a:t>
            </a:r>
            <a:r>
              <a:rPr lang="es-E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es un número positivo"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&gt;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Or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&gt;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s-E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"Uno o los dos números son mayores que 10"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Mod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93C76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&amp; </a:t>
            </a:r>
            <a:r>
              <a:rPr lang="es-E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es un número par "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9C8DFDE-F903-4A00-B6A0-97AAAA3F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Sentencia</a:t>
            </a:r>
            <a:r>
              <a:rPr lang="en-US" dirty="0"/>
              <a:t> If – Else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E3E6E-9569-4381-82FB-11F1ADE7F16B}"/>
              </a:ext>
            </a:extLst>
          </p:cNvPr>
          <p:cNvSpPr txBox="1"/>
          <p:nvPr/>
        </p:nvSpPr>
        <p:spPr>
          <a:xfrm>
            <a:off x="447937" y="1129784"/>
            <a:ext cx="74070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</a:t>
            </a:r>
            <a:r>
              <a:rPr lang="es-ES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condición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)  </a:t>
            </a: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n-US" sz="3600" b="1" dirty="0"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 </a:t>
            </a:r>
            <a:r>
              <a:rPr lang="en-US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Instrucciones_Verdadero</a:t>
            </a:r>
            <a:endParaRPr lang="en-US" sz="36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s-ES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Instrucciones_Falso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8F2A7-9E58-477C-80DE-14B8562587B7}"/>
              </a:ext>
            </a:extLst>
          </p:cNvPr>
          <p:cNvSpPr txBox="1"/>
          <p:nvPr/>
        </p:nvSpPr>
        <p:spPr>
          <a:xfrm rot="20720767">
            <a:off x="367743" y="4147036"/>
            <a:ext cx="7768810" cy="189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la </a:t>
            </a:r>
            <a:r>
              <a:rPr lang="es-ES" sz="2800" b="1" dirty="0">
                <a:solidFill>
                  <a:schemeClr val="accent2">
                    <a:lumMod val="75000"/>
                  </a:schemeClr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condición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</a:t>
            </a:r>
            <a:r>
              <a:rPr lang="es-ES" sz="2800" b="1" dirty="0">
                <a:solidFill>
                  <a:schemeClr val="accent2">
                    <a:lumMod val="75000"/>
                  </a:schemeClr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entonces ejecutar las </a:t>
            </a:r>
            <a:r>
              <a:rPr lang="es-ES" sz="2800" b="1" dirty="0" err="1">
                <a:solidFill>
                  <a:schemeClr val="accent2">
                    <a:lumMod val="75000"/>
                  </a:schemeClr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Instrucciones_Verdadero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Si la condición es False, ejecutar las </a:t>
            </a:r>
            <a:r>
              <a:rPr lang="es-ES" sz="2800" b="1" dirty="0" err="1">
                <a:solidFill>
                  <a:schemeClr val="accent2">
                    <a:lumMod val="75000"/>
                  </a:schemeClr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Instrucciones_Falso</a:t>
            </a:r>
            <a:endParaRPr lang="el-GR" sz="2800" b="1" dirty="0">
              <a:solidFill>
                <a:schemeClr val="accent2">
                  <a:lumMod val="75000"/>
                </a:schemeClr>
              </a:solidFill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Αντικείμενο 5">
            <a:extLst>
              <a:ext uri="{FF2B5EF4-FFF2-40B4-BE49-F238E27FC236}">
                <a16:creationId xmlns:a16="http://schemas.microsoft.com/office/drawing/2014/main" id="{C6495C9B-547E-41D5-A43F-E1DD7AD308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410391"/>
              </p:ext>
            </p:extLst>
          </p:nvPr>
        </p:nvGraphicFramePr>
        <p:xfrm>
          <a:off x="7939852" y="0"/>
          <a:ext cx="425214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714280" imgH="9180720" progId="Photoshop.Image.11">
                  <p:embed/>
                </p:oleObj>
              </mc:Choice>
              <mc:Fallback>
                <p:oleObj name="Image" r:id="rId3" imgW="5714280" imgH="918072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9852" y="0"/>
                        <a:ext cx="425214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97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A92E89-7052-4693-89D0-0B963F52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5DB14-E99C-49BA-8CDD-B8800E321D51}"/>
              </a:ext>
            </a:extLst>
          </p:cNvPr>
          <p:cNvSpPr txBox="1"/>
          <p:nvPr/>
        </p:nvSpPr>
        <p:spPr>
          <a:xfrm>
            <a:off x="462987" y="884692"/>
            <a:ext cx="1142685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20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</a:t>
            </a:r>
            <a:r>
              <a:rPr lang="en-US" sz="2800" b="1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&gt;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Log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&amp; </a:t>
            </a:r>
            <a:r>
              <a:rPr lang="es-E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es un número positivo "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Log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&amp; </a:t>
            </a:r>
            <a:r>
              <a:rPr lang="es-E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no es un número positivo "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&gt;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Or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&gt;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s-E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"Uno o los dos números son mayores que 10"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s-E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"Ninguno de los números es mayor que 10"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B51004-039A-4922-A46F-DCA03347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CF4A3-71A1-4D79-A62A-549049619690}"/>
              </a:ext>
            </a:extLst>
          </p:cNvPr>
          <p:cNvSpPr txBox="1"/>
          <p:nvPr/>
        </p:nvSpPr>
        <p:spPr>
          <a:xfrm>
            <a:off x="462987" y="1616212"/>
            <a:ext cx="1078372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 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20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</a:t>
            </a:r>
            <a:r>
              <a:rPr lang="en-US" sz="3200" b="1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3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Mod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s-ES" sz="2800" dirty="0">
                <a:solidFill>
                  <a:srgbClr val="833C0B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93C76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&amp; </a:t>
            </a:r>
            <a:r>
              <a:rPr lang="es-E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es un número par"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s-E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&amp; </a:t>
            </a:r>
            <a:r>
              <a:rPr lang="es-E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es un número impar"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s-ES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A2D4BA-9418-4D45-A381-63DC1FE4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- else if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82C25-504C-41E0-9558-2896196749C1}"/>
              </a:ext>
            </a:extLst>
          </p:cNvPr>
          <p:cNvSpPr txBox="1"/>
          <p:nvPr/>
        </p:nvSpPr>
        <p:spPr>
          <a:xfrm>
            <a:off x="462986" y="1003178"/>
            <a:ext cx="930280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condición1 )  </a:t>
            </a: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Instrucciones1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s-E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condición2 ) </a:t>
            </a:r>
            <a:r>
              <a:rPr lang="es-E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Instrucciones2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s-E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condición3 )  </a:t>
            </a: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Instrucciones3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s-E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s-E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condición4 )  </a:t>
            </a: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Instrucciones4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...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s-ES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Instrucciones_Todo_Falso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s-ES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s-ES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s-ES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7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E1251F-4EFC-4E79-AE1D-200A2478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Hoy </a:t>
            </a:r>
            <a:r>
              <a:rPr lang="en-US" dirty="0" err="1"/>
              <a:t>aprenderás</a:t>
            </a:r>
            <a:endParaRPr lang="el-GR" dirty="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5E07429F-E239-4F09-BF47-3305F51400E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32208040"/>
              </p:ext>
            </p:extLst>
          </p:nvPr>
        </p:nvGraphicFramePr>
        <p:xfrm>
          <a:off x="1336920" y="1140527"/>
          <a:ext cx="9518159" cy="457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0C25EE9-0169-475D-8607-F9CA3464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3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D8352-65AD-4732-9AA0-150D757D5A14}"/>
              </a:ext>
            </a:extLst>
          </p:cNvPr>
          <p:cNvSpPr txBox="1"/>
          <p:nvPr/>
        </p:nvSpPr>
        <p:spPr>
          <a:xfrm>
            <a:off x="462986" y="1450848"/>
            <a:ext cx="108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Un </a:t>
            </a:r>
            <a:r>
              <a:rPr lang="en-US" sz="2800" dirty="0" err="1"/>
              <a:t>restaurante</a:t>
            </a:r>
            <a:r>
              <a:rPr lang="en-US" sz="2800" dirty="0"/>
              <a:t> de comida </a:t>
            </a:r>
            <a:r>
              <a:rPr lang="en-US" sz="2800" dirty="0" err="1"/>
              <a:t>rápida</a:t>
            </a:r>
            <a:r>
              <a:rPr lang="en-US" sz="2800" dirty="0"/>
              <a:t> </a:t>
            </a:r>
            <a:r>
              <a:rPr lang="en-US" sz="2800" dirty="0" err="1"/>
              <a:t>ofrece</a:t>
            </a:r>
            <a:r>
              <a:rPr lang="en-US" sz="2800" dirty="0"/>
              <a:t> </a:t>
            </a:r>
            <a:r>
              <a:rPr lang="en-US" sz="2800" dirty="0" err="1"/>
              <a:t>estas</a:t>
            </a:r>
            <a:r>
              <a:rPr lang="en-US" sz="2800" dirty="0"/>
              <a:t> </a:t>
            </a:r>
            <a:r>
              <a:rPr lang="en-US" sz="2800" dirty="0" err="1"/>
              <a:t>comidas</a:t>
            </a:r>
            <a:r>
              <a:rPr lang="en-US" sz="2800" dirty="0"/>
              <a:t>:</a:t>
            </a:r>
          </a:p>
          <a:p>
            <a:r>
              <a:rPr lang="en-US" sz="2800" b="1" dirty="0"/>
              <a:t>Comida		</a:t>
            </a:r>
            <a:r>
              <a:rPr lang="en-US" sz="2800" b="1" dirty="0" err="1"/>
              <a:t>Precio</a:t>
            </a:r>
            <a:endParaRPr lang="en-US" sz="2800" b="1" dirty="0"/>
          </a:p>
          <a:p>
            <a:r>
              <a:rPr lang="en-US" sz="2800" dirty="0" err="1"/>
              <a:t>Hamburguesa</a:t>
            </a:r>
            <a:r>
              <a:rPr lang="en-US" sz="2800" dirty="0"/>
              <a:t>	5€</a:t>
            </a:r>
          </a:p>
          <a:p>
            <a:r>
              <a:rPr lang="en-US" sz="2800" dirty="0"/>
              <a:t>Pizza			3€</a:t>
            </a:r>
          </a:p>
          <a:p>
            <a:r>
              <a:rPr lang="en-US" sz="2800" dirty="0" err="1"/>
              <a:t>Salchica</a:t>
            </a:r>
            <a:r>
              <a:rPr lang="en-US" sz="2800" dirty="0"/>
              <a:t>		1,5€</a:t>
            </a:r>
          </a:p>
          <a:p>
            <a:endParaRPr lang="en-US" sz="2800" dirty="0"/>
          </a:p>
          <a:p>
            <a:r>
              <a:rPr lang="es-ES" sz="2800" dirty="0"/>
              <a:t>Crea un programa que:</a:t>
            </a:r>
          </a:p>
          <a:p>
            <a:r>
              <a:rPr lang="es-ES" sz="2800" dirty="0"/>
              <a:t>Lea el tipo de comida que el cliente quiere. Imprimar el coste de la comida. Por ejemplo: Entrada: “Salchicha”. Salida: “Salchicha 1,50 €”.</a:t>
            </a:r>
          </a:p>
        </p:txBody>
      </p:sp>
    </p:spTree>
    <p:extLst>
      <p:ext uri="{BB962C8B-B14F-4D97-AF65-F5344CB8AC3E}">
        <p14:creationId xmlns:p14="http://schemas.microsoft.com/office/powerpoint/2010/main" val="227342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1EA1033-05D0-4BD8-9860-FEDEDFED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3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2D9DE-1A8B-4004-B27A-CF6CDBE53266}"/>
              </a:ext>
            </a:extLst>
          </p:cNvPr>
          <p:cNvSpPr txBox="1"/>
          <p:nvPr/>
        </p:nvSpPr>
        <p:spPr>
          <a:xfrm>
            <a:off x="462986" y="1304073"/>
            <a:ext cx="35626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/>
              <a:t>Paso 1</a:t>
            </a:r>
          </a:p>
          <a:p>
            <a:r>
              <a:rPr lang="es-ES" sz="2800" dirty="0"/>
              <a:t>Crea un nuevo proyecto de tamaño 300x300.</a:t>
            </a:r>
          </a:p>
          <a:p>
            <a:endParaRPr lang="es-ES" sz="2800" dirty="0"/>
          </a:p>
          <a:p>
            <a:r>
              <a:rPr lang="es-ES" sz="2800" b="1" dirty="0"/>
              <a:t>Paso	2</a:t>
            </a:r>
          </a:p>
          <a:p>
            <a:r>
              <a:rPr lang="es-ES" sz="2800" dirty="0"/>
              <a:t>En el diseñador, crea la pantalla de la aplicación</a:t>
            </a:r>
          </a:p>
        </p:txBody>
      </p:sp>
      <p:pic>
        <p:nvPicPr>
          <p:cNvPr id="8" name="Εικόνα 507">
            <a:extLst>
              <a:ext uri="{FF2B5EF4-FFF2-40B4-BE49-F238E27FC236}">
                <a16:creationId xmlns:a16="http://schemas.microsoft.com/office/drawing/2014/main" id="{BDF184C0-1F67-4777-9D03-3517342868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4379" y="1304072"/>
            <a:ext cx="7278792" cy="38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37FA80-EE09-4D5E-826E-9489F131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3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C14DE-9FC1-418C-8308-202C985220AC}"/>
              </a:ext>
            </a:extLst>
          </p:cNvPr>
          <p:cNvSpPr txBox="1"/>
          <p:nvPr/>
        </p:nvSpPr>
        <p:spPr>
          <a:xfrm>
            <a:off x="462987" y="1458574"/>
            <a:ext cx="51575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Paso 3</a:t>
            </a:r>
          </a:p>
          <a:p>
            <a:endParaRPr lang="en-US" sz="2800" b="1" dirty="0"/>
          </a:p>
          <a:p>
            <a:r>
              <a:rPr lang="es-ES" sz="2800" dirty="0"/>
              <a:t>Genera miembros para </a:t>
            </a:r>
            <a:r>
              <a:rPr lang="es-ES" sz="2800" b="1" dirty="0" err="1"/>
              <a:t>txtComida</a:t>
            </a:r>
            <a:r>
              <a:rPr lang="es-ES" sz="2800" dirty="0"/>
              <a:t>, </a:t>
            </a:r>
            <a:r>
              <a:rPr lang="es-ES" sz="2800" b="1" dirty="0" err="1"/>
              <a:t>btnCalcular</a:t>
            </a:r>
            <a:r>
              <a:rPr lang="es-ES" sz="2800" dirty="0"/>
              <a:t>,  </a:t>
            </a:r>
            <a:r>
              <a:rPr lang="es-ES" sz="2800" b="1" dirty="0" err="1"/>
              <a:t>lblMostrar</a:t>
            </a:r>
            <a:r>
              <a:rPr lang="es-ES" sz="2800" dirty="0"/>
              <a:t> y </a:t>
            </a:r>
            <a:r>
              <a:rPr lang="es-ES" sz="2800" b="1" dirty="0" err="1"/>
              <a:t>btnCalcular_Click</a:t>
            </a:r>
            <a:r>
              <a:rPr lang="es-ES" sz="2800" dirty="0"/>
              <a:t>. </a:t>
            </a:r>
            <a:endParaRPr lang="en-U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70C69D-2109-40D8-983D-679B806455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90" y="1353834"/>
            <a:ext cx="4262457" cy="47030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508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53522E-07EC-44D0-BA1E-191916F1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3</a:t>
            </a: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9C323-BF16-483D-AEEA-60354B662995}"/>
              </a:ext>
            </a:extLst>
          </p:cNvPr>
          <p:cNvSpPr txBox="1"/>
          <p:nvPr/>
        </p:nvSpPr>
        <p:spPr>
          <a:xfrm>
            <a:off x="462986" y="1003178"/>
            <a:ext cx="4686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Código para </a:t>
            </a:r>
            <a:r>
              <a:rPr lang="en-US" sz="2800" b="1" dirty="0" err="1"/>
              <a:t>btnCalcular_Click</a:t>
            </a:r>
            <a:endParaRPr lang="el-GR" sz="2800" b="1" dirty="0"/>
          </a:p>
        </p:txBody>
      </p:sp>
      <p:pic>
        <p:nvPicPr>
          <p:cNvPr id="8" name="Εικόνα 511">
            <a:extLst>
              <a:ext uri="{FF2B5EF4-FFF2-40B4-BE49-F238E27FC236}">
                <a16:creationId xmlns:a16="http://schemas.microsoft.com/office/drawing/2014/main" id="{36317732-4FE0-4A59-A908-AB41C184D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986" y="1579259"/>
            <a:ext cx="5221718" cy="4755493"/>
          </a:xfrm>
          <a:prstGeom prst="rect">
            <a:avLst/>
          </a:prstGeom>
        </p:spPr>
      </p:pic>
      <p:pic>
        <p:nvPicPr>
          <p:cNvPr id="10" name="Εικόνα 510">
            <a:extLst>
              <a:ext uri="{FF2B5EF4-FFF2-40B4-BE49-F238E27FC236}">
                <a16:creationId xmlns:a16="http://schemas.microsoft.com/office/drawing/2014/main" id="{9A4093C0-F246-477E-BC01-1A0852C5B1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2499" y="1264788"/>
            <a:ext cx="2644461" cy="29811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Εικόνα 352">
            <a:extLst>
              <a:ext uri="{FF2B5EF4-FFF2-40B4-BE49-F238E27FC236}">
                <a16:creationId xmlns:a16="http://schemas.microsoft.com/office/drawing/2014/main" id="{87DA9DB2-316B-4781-AAF8-675F998D62A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673" y="3105889"/>
            <a:ext cx="2773584" cy="30508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28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DD9050-4E49-4C95-A4E2-00548ECD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30" y="136526"/>
            <a:ext cx="11509825" cy="86665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Algoritmos</a:t>
            </a:r>
            <a:r>
              <a:rPr lang="en-US" dirty="0"/>
              <a:t> para el </a:t>
            </a:r>
            <a:r>
              <a:rPr lang="en-US" dirty="0" err="1"/>
              <a:t>máximo</a:t>
            </a:r>
            <a:r>
              <a:rPr lang="en-US" dirty="0"/>
              <a:t>; 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es-E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</a:t>
            </a:r>
            <a:r>
              <a:rPr kumimoji="0" lang="es-E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 – </a:t>
            </a:r>
            <a:r>
              <a:rPr kumimoji="0" lang="en-US" altLang="el-G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Sentencia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</a:t>
            </a:r>
            <a:r>
              <a:rPr lang="en-US" altLang="el-GR" dirty="0">
                <a:ea typeface="Calibri" panose="020F0502020204030204" pitchFamily="34" charset="0"/>
                <a:cs typeface="Times New Roman" panose="02020603050405020304" pitchFamily="18" charset="0"/>
              </a:rPr>
              <a:t> simple</a:t>
            </a:r>
            <a:endParaRPr lang="el-GR" dirty="0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DE98643E-7FF2-4EA2-8F92-9122C9DBF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43" y="1192145"/>
            <a:ext cx="9890761" cy="501967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n-US" altLang="el-GR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n-US" altLang="el-GR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CCA9BDD-5A1A-4B9F-B0A5-AFD8BF7F9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384" y="484259"/>
            <a:ext cx="1847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 sz="4000"/>
          </a:p>
        </p:txBody>
      </p:sp>
    </p:spTree>
    <p:extLst>
      <p:ext uri="{BB962C8B-B14F-4D97-AF65-F5344CB8AC3E}">
        <p14:creationId xmlns:p14="http://schemas.microsoft.com/office/powerpoint/2010/main" val="3809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8602968-23ED-4DD6-8288-6E7F0115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Algoritmos</a:t>
            </a:r>
            <a:r>
              <a:rPr lang="en-US" dirty="0"/>
              <a:t> para el </a:t>
            </a:r>
            <a:r>
              <a:rPr lang="en-US" dirty="0" err="1"/>
              <a:t>máximo</a:t>
            </a:r>
            <a:r>
              <a:rPr lang="en-US" dirty="0"/>
              <a:t>; 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es-E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</a:t>
            </a:r>
            <a:r>
              <a:rPr kumimoji="0" lang="es-E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E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– If</a:t>
            </a:r>
            <a:r>
              <a:rPr lang="en-US" altLang="el-GR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l-GR" dirty="0" err="1">
                <a:ea typeface="Calibri" panose="020F0502020204030204" pitchFamily="34" charset="0"/>
                <a:cs typeface="Times New Roman" panose="02020603050405020304" pitchFamily="18" charset="0"/>
              </a:rPr>
              <a:t>anidado</a:t>
            </a:r>
            <a:endParaRPr lang="el-GR" dirty="0"/>
          </a:p>
        </p:txBody>
      </p:sp>
      <p:sp>
        <p:nvSpPr>
          <p:cNvPr id="3" name="Πλαίσιο κειμένου 2">
            <a:extLst>
              <a:ext uri="{FF2B5EF4-FFF2-40B4-BE49-F238E27FC236}">
                <a16:creationId xmlns:a16="http://schemas.microsoft.com/office/drawing/2014/main" id="{52D1A267-25A0-47A9-A24E-D376C14A1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87" y="877824"/>
            <a:ext cx="9939528" cy="5474207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45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35FF1B-1357-4740-8897-A5B567E2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Algoritmos</a:t>
            </a:r>
            <a:r>
              <a:rPr lang="en-US" dirty="0"/>
              <a:t> para el </a:t>
            </a:r>
            <a:r>
              <a:rPr lang="en-US" dirty="0" err="1"/>
              <a:t>máximo</a:t>
            </a:r>
            <a:r>
              <a:rPr lang="en-US" dirty="0"/>
              <a:t>; 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es-E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</a:t>
            </a:r>
            <a:r>
              <a:rPr kumimoji="0" lang="es-E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altLang="el-GR" dirty="0"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– </a:t>
            </a:r>
            <a:r>
              <a:rPr kumimoji="0" lang="es-E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Algoritmo </a:t>
            </a:r>
            <a:r>
              <a:rPr kumimoji="0" lang="es-ES" altLang="el-G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máx</a:t>
            </a:r>
            <a:endParaRPr lang="el-GR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1D7F7E3-F8F4-4AD1-B1D4-8515D4F04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928" y="1462849"/>
            <a:ext cx="6959536" cy="3761614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</a:t>
            </a:r>
            <a:r>
              <a:rPr lang="es-ES" altLang="el-GR" sz="2800" b="1" dirty="0">
                <a:solidFill>
                  <a:srgbClr val="222A35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á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 = int</a:t>
            </a:r>
            <a:r>
              <a:rPr kumimoji="0" lang="en-US" altLang="el-GR" sz="28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intB  &gt;  M</a:t>
            </a:r>
            <a:r>
              <a:rPr kumimoji="0" lang="es-ES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á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M</a:t>
            </a:r>
            <a:r>
              <a:rPr kumimoji="0" lang="es-ES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á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 = intB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intC  &gt; M</a:t>
            </a:r>
            <a:r>
              <a:rPr kumimoji="0" lang="es-ES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á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M</a:t>
            </a:r>
            <a:r>
              <a:rPr kumimoji="0" lang="es-ES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á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 = intC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Log(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</a:t>
            </a:r>
            <a:r>
              <a:rPr kumimoji="0" lang="es-ES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á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82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7FBC3-4166-4DEC-BF7C-E8AA3314345D}"/>
              </a:ext>
            </a:extLst>
          </p:cNvPr>
          <p:cNvSpPr txBox="1"/>
          <p:nvPr/>
        </p:nvSpPr>
        <p:spPr>
          <a:xfrm>
            <a:off x="3252716" y="20256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Verdana" panose="020B0604030504040204" pitchFamily="34" charset="0"/>
                <a:ea typeface="Verdana" panose="020B0604030504040204" pitchFamily="34" charset="0"/>
              </a:rPr>
              <a:t>¡Gracias!</a:t>
            </a:r>
            <a:endParaRPr lang="el-GR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72A60-BECA-41D7-B629-04DB25205106}"/>
              </a:ext>
            </a:extLst>
          </p:cNvPr>
          <p:cNvSpPr txBox="1"/>
          <p:nvPr/>
        </p:nvSpPr>
        <p:spPr>
          <a:xfrm>
            <a:off x="260445" y="5066998"/>
            <a:ext cx="10889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Fotos</a:t>
            </a:r>
            <a:r>
              <a:rPr lang="en-US" sz="1600" b="1" dirty="0"/>
              <a:t> </a:t>
            </a:r>
            <a:r>
              <a:rPr lang="en-US" sz="1600" b="1" dirty="0" err="1"/>
              <a:t>tomadas</a:t>
            </a:r>
            <a:r>
              <a:rPr lang="en-US" sz="1600" b="1" dirty="0"/>
              <a:t> de:</a:t>
            </a:r>
          </a:p>
          <a:p>
            <a:r>
              <a:rPr lang="en-US" sz="1600" dirty="0">
                <a:hlinkClick r:id="rId3"/>
              </a:rPr>
              <a:t>https://en.wikipedia.org/wiki/George_Boole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https://en.wikipedia.org/wiki/If%E2%80%94</a:t>
            </a:r>
            <a:r>
              <a:rPr lang="en-US" sz="1600" dirty="0"/>
              <a:t> 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5102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086F16-B654-44B5-AAA3-9D643F39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136526"/>
            <a:ext cx="10969752" cy="866652"/>
          </a:xfrm>
        </p:spPr>
        <p:txBody>
          <a:bodyPr/>
          <a:lstStyle/>
          <a:p>
            <a:r>
              <a:rPr lang="en-US" dirty="0"/>
              <a:t>Variables </a:t>
            </a:r>
            <a:r>
              <a:rPr lang="en-US" dirty="0" err="1"/>
              <a:t>Lógicas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51EA5-29E4-4D54-8D59-8F1553454EA7}"/>
              </a:ext>
            </a:extLst>
          </p:cNvPr>
          <p:cNvSpPr txBox="1"/>
          <p:nvPr/>
        </p:nvSpPr>
        <p:spPr>
          <a:xfrm>
            <a:off x="182880" y="2044005"/>
            <a:ext cx="11826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intDistanc</a:t>
            </a:r>
            <a:r>
              <a:rPr lang="es-ES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ia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100, intTotal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Viaje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0 As  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bln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Indicador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Boolean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= False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bln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Hecho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s-E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  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 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44BBB-0F91-4375-9C9E-5417A940B36E}"/>
              </a:ext>
            </a:extLst>
          </p:cNvPr>
          <p:cNvSpPr txBox="1"/>
          <p:nvPr/>
        </p:nvSpPr>
        <p:spPr>
          <a:xfrm>
            <a:off x="1951453" y="3902607"/>
            <a:ext cx="22900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Las Variables </a:t>
            </a:r>
            <a:r>
              <a:rPr lang="en-US" sz="2400" dirty="0" err="1"/>
              <a:t>Booleanas</a:t>
            </a:r>
            <a:r>
              <a:rPr lang="en-US" sz="2400" dirty="0"/>
              <a:t>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almacenar</a:t>
            </a:r>
            <a:r>
              <a:rPr lang="en-US" sz="2400" dirty="0"/>
              <a:t> dos </a:t>
            </a:r>
            <a:r>
              <a:rPr lang="en-US" sz="2400" dirty="0" err="1"/>
              <a:t>valores</a:t>
            </a:r>
            <a:r>
              <a:rPr lang="en-US" sz="2400" dirty="0"/>
              <a:t>: </a:t>
            </a:r>
            <a:r>
              <a:rPr lang="en-US" sz="2400" b="1" dirty="0"/>
              <a:t>True False</a:t>
            </a:r>
            <a:endParaRPr lang="el-GR" sz="2400" b="1" dirty="0"/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63223848-7361-44F5-B24B-CC862AD99169}"/>
              </a:ext>
            </a:extLst>
          </p:cNvPr>
          <p:cNvSpPr/>
          <p:nvPr/>
        </p:nvSpPr>
        <p:spPr>
          <a:xfrm>
            <a:off x="5609703" y="2133823"/>
            <a:ext cx="2145323" cy="1542216"/>
          </a:xfrm>
          <a:custGeom>
            <a:avLst/>
            <a:gdLst>
              <a:gd name="connsiteX0" fmla="*/ 0 w 2145323"/>
              <a:gd name="connsiteY0" fmla="*/ 771108 h 1542216"/>
              <a:gd name="connsiteX1" fmla="*/ 1072662 w 2145323"/>
              <a:gd name="connsiteY1" fmla="*/ 0 h 1542216"/>
              <a:gd name="connsiteX2" fmla="*/ 2145324 w 2145323"/>
              <a:gd name="connsiteY2" fmla="*/ 771108 h 1542216"/>
              <a:gd name="connsiteX3" fmla="*/ 1072662 w 2145323"/>
              <a:gd name="connsiteY3" fmla="*/ 1542216 h 1542216"/>
              <a:gd name="connsiteX4" fmla="*/ 0 w 2145323"/>
              <a:gd name="connsiteY4" fmla="*/ 771108 h 154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323" h="1542216" extrusionOk="0">
                <a:moveTo>
                  <a:pt x="0" y="771108"/>
                </a:moveTo>
                <a:cubicBezTo>
                  <a:pt x="-29883" y="286289"/>
                  <a:pt x="493117" y="32853"/>
                  <a:pt x="1072662" y="0"/>
                </a:cubicBezTo>
                <a:cubicBezTo>
                  <a:pt x="1638229" y="-103547"/>
                  <a:pt x="2045841" y="291812"/>
                  <a:pt x="2145324" y="771108"/>
                </a:cubicBezTo>
                <a:cubicBezTo>
                  <a:pt x="2166667" y="1163064"/>
                  <a:pt x="1657332" y="1457198"/>
                  <a:pt x="1072662" y="1542216"/>
                </a:cubicBezTo>
                <a:cubicBezTo>
                  <a:pt x="463772" y="1525019"/>
                  <a:pt x="86311" y="1104851"/>
                  <a:pt x="0" y="77110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490613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Εικόνα 8" descr="Κοτόπουλο δεν έχει εντυπωσιαστεί">
            <a:extLst>
              <a:ext uri="{FF2B5EF4-FFF2-40B4-BE49-F238E27FC236}">
                <a16:creationId xmlns:a16="http://schemas.microsoft.com/office/drawing/2014/main" id="{92DD3448-2874-443B-BFA0-B18D7E77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08871" y="3422507"/>
            <a:ext cx="281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79B8E89-9CF3-4F92-A165-BC971611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960866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relacionales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de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comparación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ABEB9906-3D73-4845-BB06-B61176F1A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69582"/>
              </p:ext>
            </p:extLst>
          </p:nvPr>
        </p:nvGraphicFramePr>
        <p:xfrm>
          <a:off x="1317290" y="1617617"/>
          <a:ext cx="9557419" cy="4440752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766622">
                  <a:extLst>
                    <a:ext uri="{9D8B030D-6E8A-4147-A177-3AD203B41FA5}">
                      <a16:colId xmlns:a16="http://schemas.microsoft.com/office/drawing/2014/main" val="2938253982"/>
                    </a:ext>
                  </a:extLst>
                </a:gridCol>
                <a:gridCol w="2962665">
                  <a:extLst>
                    <a:ext uri="{9D8B030D-6E8A-4147-A177-3AD203B41FA5}">
                      <a16:colId xmlns:a16="http://schemas.microsoft.com/office/drawing/2014/main" val="3950300339"/>
                    </a:ext>
                  </a:extLst>
                </a:gridCol>
                <a:gridCol w="3828132">
                  <a:extLst>
                    <a:ext uri="{9D8B030D-6E8A-4147-A177-3AD203B41FA5}">
                      <a16:colId xmlns:a16="http://schemas.microsoft.com/office/drawing/2014/main" val="921474091"/>
                    </a:ext>
                  </a:extLst>
                </a:gridCol>
              </a:tblGrid>
              <a:tr h="105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 err="1">
                          <a:effectLst/>
                        </a:rPr>
                        <a:t>Símbolo</a:t>
                      </a:r>
                      <a:r>
                        <a:rPr lang="en-US" sz="3000" dirty="0">
                          <a:effectLst/>
                        </a:rPr>
                        <a:t> </a:t>
                      </a:r>
                      <a:r>
                        <a:rPr lang="en-US" sz="3000" dirty="0" err="1">
                          <a:effectLst/>
                        </a:rPr>
                        <a:t>matemático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B4X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 err="1">
                          <a:effectLst/>
                        </a:rPr>
                        <a:t>Significado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719225313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 err="1">
                          <a:effectLst/>
                        </a:rPr>
                        <a:t>Igual</a:t>
                      </a:r>
                      <a:r>
                        <a:rPr lang="en-US" sz="3000" dirty="0">
                          <a:effectLst/>
                        </a:rPr>
                        <a:t> a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1188694735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 dirty="0">
                          <a:effectLst/>
                        </a:rPr>
                        <a:t>≤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 err="1">
                          <a:effectLst/>
                        </a:rPr>
                        <a:t>Menor</a:t>
                      </a:r>
                      <a:r>
                        <a:rPr lang="en-US" sz="3000" dirty="0">
                          <a:effectLst/>
                        </a:rPr>
                        <a:t> o </a:t>
                      </a:r>
                      <a:r>
                        <a:rPr lang="en-US" sz="3000" dirty="0" err="1">
                          <a:effectLst/>
                        </a:rPr>
                        <a:t>igual</a:t>
                      </a:r>
                      <a:r>
                        <a:rPr lang="en-US" sz="3000" dirty="0">
                          <a:effectLst/>
                        </a:rPr>
                        <a:t> a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2936480238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≥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&gt;=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Mayor o </a:t>
                      </a:r>
                      <a:r>
                        <a:rPr lang="en-US" sz="3000" dirty="0" err="1">
                          <a:effectLst/>
                        </a:rPr>
                        <a:t>igual</a:t>
                      </a:r>
                      <a:r>
                        <a:rPr lang="en-US" sz="3000" dirty="0">
                          <a:effectLst/>
                        </a:rPr>
                        <a:t> a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48571633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&lt;&gt;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 err="1">
                          <a:effectLst/>
                        </a:rPr>
                        <a:t>Distinto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2196344509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 err="1">
                          <a:effectLst/>
                        </a:rPr>
                        <a:t>Menor</a:t>
                      </a:r>
                      <a:r>
                        <a:rPr lang="en-US" sz="3000" dirty="0">
                          <a:effectLst/>
                        </a:rPr>
                        <a:t> que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1300191198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&gt;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&gt;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Mayor que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2570477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2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D01429A-5521-4637-A0AD-671F2DB6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866652"/>
          </a:xfrm>
        </p:spPr>
        <p:txBody>
          <a:bodyPr/>
          <a:lstStyle/>
          <a:p>
            <a:r>
              <a:rPr lang="en-US" dirty="0" err="1"/>
              <a:t>Ejemplos</a:t>
            </a:r>
            <a:endParaRPr lang="el-GR" dirty="0"/>
          </a:p>
        </p:txBody>
      </p:sp>
      <p:sp>
        <p:nvSpPr>
          <p:cNvPr id="6" name="Πλαίσιο κειμένου 2">
            <a:extLst>
              <a:ext uri="{FF2B5EF4-FFF2-40B4-BE49-F238E27FC236}">
                <a16:creationId xmlns:a16="http://schemas.microsoft.com/office/drawing/2014/main" id="{AF20516E-80D3-4EAB-907F-9E1F23BA6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717" y="4541836"/>
            <a:ext cx="7678616" cy="131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resultado de una comparación es siempre un valor lógico (True o False)</a:t>
            </a:r>
            <a:endParaRPr lang="el-GR" sz="40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Εικόνα 434">
            <a:extLst>
              <a:ext uri="{FF2B5EF4-FFF2-40B4-BE49-F238E27FC236}">
                <a16:creationId xmlns:a16="http://schemas.microsoft.com/office/drawing/2014/main" id="{629406C3-0417-4D91-B6F9-EE1DBCB2E2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175" y="1102331"/>
            <a:ext cx="10167650" cy="30135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8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E18C31A-72E1-4C16-A389-C41A15E52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278" y="1139704"/>
            <a:ext cx="6115050" cy="46101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65CB5082-11BD-4FC7-81F5-6D7A6489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136526"/>
            <a:ext cx="10963656" cy="866652"/>
          </a:xfrm>
        </p:spPr>
        <p:txBody>
          <a:bodyPr/>
          <a:lstStyle/>
          <a:p>
            <a:r>
              <a:rPr lang="en-US" dirty="0" err="1"/>
              <a:t>Álgebra</a:t>
            </a:r>
            <a:r>
              <a:rPr lang="en-US" dirty="0"/>
              <a:t> </a:t>
            </a:r>
            <a:r>
              <a:rPr lang="en-US" dirty="0" err="1"/>
              <a:t>Booleana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D524E5DF-BD3C-40FF-852E-DAFFC8BC45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t="3774" r="9092" b="42285"/>
          <a:stretch/>
        </p:blipFill>
        <p:spPr>
          <a:xfrm>
            <a:off x="8291604" y="1539754"/>
            <a:ext cx="3900396" cy="3810000"/>
          </a:xfrm>
          <a:prstGeom prst="rect">
            <a:avLst/>
          </a:prstGeom>
          <a:noFill/>
          <a:ln cap="rnd">
            <a:gradFill>
              <a:gsLst>
                <a:gs pos="0">
                  <a:schemeClr val="accent1">
                    <a:lumMod val="5000"/>
                    <a:lumOff val="95000"/>
                    <a:alpha val="94000"/>
                  </a:schemeClr>
                </a:gs>
                <a:gs pos="56000">
                  <a:schemeClr val="accent1">
                    <a:lumMod val="45000"/>
                    <a:lumOff val="55000"/>
                  </a:schemeClr>
                </a:gs>
                <a:gs pos="83000">
                  <a:schemeClr val="bg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668512"/>
                      <a:gd name="connsiteY0" fmla="*/ 0 h 6857990"/>
                      <a:gd name="connsiteX1" fmla="*/ 8668512 w 8668512"/>
                      <a:gd name="connsiteY1" fmla="*/ 0 h 6857990"/>
                      <a:gd name="connsiteX2" fmla="*/ 8668512 w 8668512"/>
                      <a:gd name="connsiteY2" fmla="*/ 6857990 h 6857990"/>
                      <a:gd name="connsiteX3" fmla="*/ 0 w 8668512"/>
                      <a:gd name="connsiteY3" fmla="*/ 6857990 h 6857990"/>
                      <a:gd name="connsiteX4" fmla="*/ 0 w 8668512"/>
                      <a:gd name="connsiteY4" fmla="*/ 0 h 6857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68512" h="6857990" extrusionOk="0">
                        <a:moveTo>
                          <a:pt x="0" y="0"/>
                        </a:moveTo>
                        <a:cubicBezTo>
                          <a:pt x="3209839" y="118645"/>
                          <a:pt x="6088572" y="116012"/>
                          <a:pt x="8668512" y="0"/>
                        </a:cubicBezTo>
                        <a:cubicBezTo>
                          <a:pt x="8535630" y="1171822"/>
                          <a:pt x="8753463" y="5724836"/>
                          <a:pt x="8668512" y="6857990"/>
                        </a:cubicBezTo>
                        <a:cubicBezTo>
                          <a:pt x="6286450" y="6992590"/>
                          <a:pt x="3964113" y="6700794"/>
                          <a:pt x="0" y="6857990"/>
                        </a:cubicBezTo>
                        <a:cubicBezTo>
                          <a:pt x="-20187" y="5181221"/>
                          <a:pt x="-152480" y="8540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4" name="Εικόνα 3" descr="Κοτόπουλο δεν έχει εντυπωσιαστεί">
            <a:extLst>
              <a:ext uri="{FF2B5EF4-FFF2-40B4-BE49-F238E27FC236}">
                <a16:creationId xmlns:a16="http://schemas.microsoft.com/office/drawing/2014/main" id="{7C97B015-F80D-48EC-B96C-22F2E17B1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1500" y="3429000"/>
            <a:ext cx="28194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C5DC8-EB18-46A8-85E0-420242C60D10}"/>
              </a:ext>
            </a:extLst>
          </p:cNvPr>
          <p:cNvSpPr txBox="1"/>
          <p:nvPr/>
        </p:nvSpPr>
        <p:spPr>
          <a:xfrm>
            <a:off x="1879219" y="3797509"/>
            <a:ext cx="25839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Os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presento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 a George Boole</a:t>
            </a:r>
            <a:endParaRPr lang="el-G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CE0C5-C7A7-4DA2-95F7-7ADE14467B4F}"/>
              </a:ext>
            </a:extLst>
          </p:cNvPr>
          <p:cNvSpPr txBox="1"/>
          <p:nvPr/>
        </p:nvSpPr>
        <p:spPr>
          <a:xfrm>
            <a:off x="1878301" y="3817263"/>
            <a:ext cx="2583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Hola George</a:t>
            </a:r>
            <a:endParaRPr lang="el-G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A567E-1B6E-4015-94B7-A892A5E8AC4C}"/>
              </a:ext>
            </a:extLst>
          </p:cNvPr>
          <p:cNvSpPr txBox="1"/>
          <p:nvPr/>
        </p:nvSpPr>
        <p:spPr>
          <a:xfrm>
            <a:off x="6711189" y="3526195"/>
            <a:ext cx="1017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Hola</a:t>
            </a:r>
            <a:endParaRPr lang="el-G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95410-F498-4B59-A584-BB592AF79F02}"/>
              </a:ext>
            </a:extLst>
          </p:cNvPr>
          <p:cNvSpPr txBox="1"/>
          <p:nvPr/>
        </p:nvSpPr>
        <p:spPr>
          <a:xfrm>
            <a:off x="1878301" y="3883479"/>
            <a:ext cx="39003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George,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eres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más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conocido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como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el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autor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de Las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Leyes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del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Pensamiento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, ¿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verdad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el-G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CDE8E-73F2-4937-A7B2-4945287F5338}"/>
              </a:ext>
            </a:extLst>
          </p:cNvPr>
          <p:cNvSpPr txBox="1"/>
          <p:nvPr/>
        </p:nvSpPr>
        <p:spPr>
          <a:xfrm>
            <a:off x="4953084" y="3528417"/>
            <a:ext cx="3338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Sí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así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es, y es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fascinante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si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lees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sobre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esto</a:t>
            </a:r>
            <a:endParaRPr lang="el-G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698DD-44C0-4A44-A6D2-91C1EA48721E}"/>
              </a:ext>
            </a:extLst>
          </p:cNvPr>
          <p:cNvSpPr txBox="1"/>
          <p:nvPr/>
        </p:nvSpPr>
        <p:spPr>
          <a:xfrm>
            <a:off x="1878301" y="3897749"/>
            <a:ext cx="3338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¿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Puedes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explicárnoslo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el-G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0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344DB7-84AA-4A3F-8924-48554904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136526"/>
            <a:ext cx="10829544" cy="866652"/>
          </a:xfrm>
        </p:spPr>
        <p:txBody>
          <a:bodyPr/>
          <a:lstStyle/>
          <a:p>
            <a:r>
              <a:rPr lang="en-US" dirty="0" err="1"/>
              <a:t>Álgebra</a:t>
            </a:r>
            <a:r>
              <a:rPr lang="en-US" dirty="0"/>
              <a:t> </a:t>
            </a:r>
            <a:r>
              <a:rPr lang="en-US" dirty="0" err="1"/>
              <a:t>Booleana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A9AF8-DEB7-4BEF-81A0-4FFED2636A1A}"/>
              </a:ext>
            </a:extLst>
          </p:cNvPr>
          <p:cNvSpPr txBox="1"/>
          <p:nvPr/>
        </p:nvSpPr>
        <p:spPr>
          <a:xfrm>
            <a:off x="524256" y="1430774"/>
            <a:ext cx="9009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Piensa en una afirmación como “Voy al colegio ahora”. </a:t>
            </a:r>
            <a:endParaRPr lang="el-G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73289-6523-41A0-B27D-3EE3896B9A9E}"/>
              </a:ext>
            </a:extLst>
          </p:cNvPr>
          <p:cNvSpPr txBox="1"/>
          <p:nvPr/>
        </p:nvSpPr>
        <p:spPr>
          <a:xfrm>
            <a:off x="2746248" y="3692390"/>
            <a:ext cx="9009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800" dirty="0"/>
              <a:t>Y una segunda frase como “Está diluviando”</a:t>
            </a:r>
          </a:p>
        </p:txBody>
      </p:sp>
    </p:spTree>
    <p:extLst>
      <p:ext uri="{BB962C8B-B14F-4D97-AF65-F5344CB8AC3E}">
        <p14:creationId xmlns:p14="http://schemas.microsoft.com/office/powerpoint/2010/main" val="24666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344DB7-84AA-4A3F-8924-48554904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136526"/>
            <a:ext cx="10829544" cy="866652"/>
          </a:xfrm>
        </p:spPr>
        <p:txBody>
          <a:bodyPr/>
          <a:lstStyle/>
          <a:p>
            <a:r>
              <a:rPr lang="en-US" dirty="0" err="1"/>
              <a:t>Álgebra</a:t>
            </a:r>
            <a:r>
              <a:rPr lang="en-US" dirty="0"/>
              <a:t> </a:t>
            </a:r>
            <a:r>
              <a:rPr lang="en-US" dirty="0" err="1"/>
              <a:t>Booleana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A9AF8-DEB7-4BEF-81A0-4FFED2636A1A}"/>
              </a:ext>
            </a:extLst>
          </p:cNvPr>
          <p:cNvSpPr txBox="1"/>
          <p:nvPr/>
        </p:nvSpPr>
        <p:spPr>
          <a:xfrm>
            <a:off x="7291755" y="479958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S1: “</a:t>
            </a:r>
            <a:r>
              <a:rPr lang="en-US" sz="2800" dirty="0" err="1"/>
              <a:t>Voy</a:t>
            </a:r>
            <a:r>
              <a:rPr lang="en-US" sz="2800" dirty="0"/>
              <a:t> al colegio </a:t>
            </a:r>
            <a:r>
              <a:rPr lang="en-US" sz="2800" dirty="0" err="1"/>
              <a:t>ahora</a:t>
            </a:r>
            <a:r>
              <a:rPr lang="en-US" sz="2800" dirty="0"/>
              <a:t>”</a:t>
            </a:r>
            <a:endParaRPr lang="el-G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73289-6523-41A0-B27D-3EE3896B9A9E}"/>
              </a:ext>
            </a:extLst>
          </p:cNvPr>
          <p:cNvSpPr txBox="1"/>
          <p:nvPr/>
        </p:nvSpPr>
        <p:spPr>
          <a:xfrm>
            <a:off x="7291755" y="1085000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S2: “</a:t>
            </a:r>
            <a:r>
              <a:rPr lang="en-US" sz="2800" dirty="0" err="1"/>
              <a:t>Está</a:t>
            </a:r>
            <a:r>
              <a:rPr lang="en-US" sz="2800" dirty="0"/>
              <a:t> </a:t>
            </a:r>
            <a:r>
              <a:rPr lang="en-US" sz="2800" dirty="0" err="1"/>
              <a:t>diluviando</a:t>
            </a:r>
            <a:r>
              <a:rPr lang="en-US" sz="2800" dirty="0"/>
              <a:t>”</a:t>
            </a:r>
            <a:endParaRPr lang="el-GR" sz="2800" dirty="0"/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C905283A-869C-4DDD-AD7B-620DC3EF5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714196"/>
              </p:ext>
            </p:extLst>
          </p:nvPr>
        </p:nvGraphicFramePr>
        <p:xfrm>
          <a:off x="728121" y="2212022"/>
          <a:ext cx="10421814" cy="3086809"/>
        </p:xfrm>
        <a:graphic>
          <a:graphicData uri="http://schemas.openxmlformats.org/drawingml/2006/table">
            <a:tbl>
              <a:tblPr firstRow="1" firstCol="1" bandRow="1"/>
              <a:tblGrid>
                <a:gridCol w="1827510">
                  <a:extLst>
                    <a:ext uri="{9D8B030D-6E8A-4147-A177-3AD203B41FA5}">
                      <a16:colId xmlns:a16="http://schemas.microsoft.com/office/drawing/2014/main" val="1591054764"/>
                    </a:ext>
                  </a:extLst>
                </a:gridCol>
                <a:gridCol w="1899138">
                  <a:extLst>
                    <a:ext uri="{9D8B030D-6E8A-4147-A177-3AD203B41FA5}">
                      <a16:colId xmlns:a16="http://schemas.microsoft.com/office/drawing/2014/main" val="730805974"/>
                    </a:ext>
                  </a:extLst>
                </a:gridCol>
                <a:gridCol w="2766646">
                  <a:extLst>
                    <a:ext uri="{9D8B030D-6E8A-4147-A177-3AD203B41FA5}">
                      <a16:colId xmlns:a16="http://schemas.microsoft.com/office/drawing/2014/main" val="348046214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10712498"/>
                    </a:ext>
                  </a:extLst>
                </a:gridCol>
                <a:gridCol w="1642520">
                  <a:extLst>
                    <a:ext uri="{9D8B030D-6E8A-4147-A177-3AD203B41FA5}">
                      <a16:colId xmlns:a16="http://schemas.microsoft.com/office/drawing/2014/main" val="1527282395"/>
                    </a:ext>
                  </a:extLst>
                </a:gridCol>
              </a:tblGrid>
              <a:tr h="9812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1)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2)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AND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563849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647407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223001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284269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296505"/>
                  </a:ext>
                </a:extLst>
              </a:tr>
            </a:tbl>
          </a:graphicData>
        </a:graphic>
      </p:graphicFrame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1B2D1B44-7DBF-45D0-B9F5-F77CCBC0050D}"/>
              </a:ext>
            </a:extLst>
          </p:cNvPr>
          <p:cNvSpPr/>
          <p:nvPr/>
        </p:nvSpPr>
        <p:spPr>
          <a:xfrm>
            <a:off x="4654062" y="2356338"/>
            <a:ext cx="2414953" cy="294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D4FCCBCA-340A-4699-A5EA-008BA946D8A8}"/>
              </a:ext>
            </a:extLst>
          </p:cNvPr>
          <p:cNvSpPr/>
          <p:nvPr/>
        </p:nvSpPr>
        <p:spPr>
          <a:xfrm>
            <a:off x="7069015" y="2356337"/>
            <a:ext cx="2414953" cy="294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5DDB01EB-4CA1-4796-99D3-25AD8F45B360}"/>
              </a:ext>
            </a:extLst>
          </p:cNvPr>
          <p:cNvSpPr/>
          <p:nvPr/>
        </p:nvSpPr>
        <p:spPr>
          <a:xfrm>
            <a:off x="9483968" y="2356336"/>
            <a:ext cx="2414953" cy="294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216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Εικόνα 440">
            <a:extLst>
              <a:ext uri="{FF2B5EF4-FFF2-40B4-BE49-F238E27FC236}">
                <a16:creationId xmlns:a16="http://schemas.microsoft.com/office/drawing/2014/main" id="{6FB2CFAE-2901-456E-A8E2-61145A3BB3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9058" y="1267336"/>
            <a:ext cx="8113883" cy="3524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7809B53-DCD7-4A0E-98C0-C5E87E5F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Lógicos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AEEAFA88-3E38-4AEF-B2BB-B2298805F098}"/>
              </a:ext>
            </a:extLst>
          </p:cNvPr>
          <p:cNvSpPr/>
          <p:nvPr/>
        </p:nvSpPr>
        <p:spPr>
          <a:xfrm>
            <a:off x="4817556" y="1600307"/>
            <a:ext cx="2181673" cy="4790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03BA8-AB41-4BE1-AB60-D12FEC229F85}"/>
              </a:ext>
            </a:extLst>
          </p:cNvPr>
          <p:cNvSpPr txBox="1"/>
          <p:nvPr/>
        </p:nvSpPr>
        <p:spPr>
          <a:xfrm>
            <a:off x="1211855" y="5122996"/>
            <a:ext cx="9683827" cy="84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Fíjate que los operadores lógicos emplean variables lógicas o expresiones lógicas como veremos más adelante.</a:t>
            </a:r>
            <a:endParaRPr lang="el-GR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1634</Words>
  <Application>Microsoft Office PowerPoint</Application>
  <PresentationFormat>Panorámica</PresentationFormat>
  <Paragraphs>337</Paragraphs>
  <Slides>27</Slides>
  <Notes>10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Symbol</vt:lpstr>
      <vt:lpstr>Verdana</vt:lpstr>
      <vt:lpstr>Θέμα του Office</vt:lpstr>
      <vt:lpstr>Image</vt:lpstr>
      <vt:lpstr>Programando con B4X</vt:lpstr>
      <vt:lpstr>Hoy aprenderás</vt:lpstr>
      <vt:lpstr>Variables Lógicas</vt:lpstr>
      <vt:lpstr>Operadores relacionales o de comparación</vt:lpstr>
      <vt:lpstr>Ejemplos</vt:lpstr>
      <vt:lpstr>Álgebra Booleana</vt:lpstr>
      <vt:lpstr>Álgebra Booleana</vt:lpstr>
      <vt:lpstr>Álgebra Booleana</vt:lpstr>
      <vt:lpstr>Operadores Lógicos en programación </vt:lpstr>
      <vt:lpstr>Ejemplo 1</vt:lpstr>
      <vt:lpstr>Ejemplo 2</vt:lpstr>
      <vt:lpstr>Ejemplo 3</vt:lpstr>
      <vt:lpstr>Ejemplo 4</vt:lpstr>
      <vt:lpstr>Sentencia If</vt:lpstr>
      <vt:lpstr>Ejemplos</vt:lpstr>
      <vt:lpstr>Sentencia If – Else</vt:lpstr>
      <vt:lpstr>Ejemplo</vt:lpstr>
      <vt:lpstr>Ejemplo</vt:lpstr>
      <vt:lpstr>If – else - else if</vt:lpstr>
      <vt:lpstr>Ejemplo 3</vt:lpstr>
      <vt:lpstr>Ejemplo 3</vt:lpstr>
      <vt:lpstr>Ejemplo 3</vt:lpstr>
      <vt:lpstr>Ejemplo 3</vt:lpstr>
      <vt:lpstr>Algoritmos para el máximo; Método 1  – Sentencia If simple</vt:lpstr>
      <vt:lpstr>Algoritmos para el máximo; Método 2  – If anidado</vt:lpstr>
      <vt:lpstr>Algoritmos para el máximo; Método 3  – Algoritmo máx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ΜΠΑΚΟΥΡΟΥ ΧΡΥΣΑΝΘΗ</dc:creator>
  <cp:lastModifiedBy>José M. López</cp:lastModifiedBy>
  <cp:revision>305</cp:revision>
  <dcterms:created xsi:type="dcterms:W3CDTF">2021-01-19T13:00:32Z</dcterms:created>
  <dcterms:modified xsi:type="dcterms:W3CDTF">2021-03-12T09:45:13Z</dcterms:modified>
</cp:coreProperties>
</file>